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32409FB0-2600-41D7-9A44-32FF51832E99}">
  <a:tblStyle styleId="{32409FB0-2600-41D7-9A44-32FF51832E99}" styleName="Table_0">
    <a:wholeTbl>
      <a:tcTxStyle b="off" i="off">
        <a:schemeClr val="dk1"/>
      </a:tcTxStyle>
      <a:tcStyle>
        <a:tcBdr>
          <a:left>
            <a:ln w="12700" cap="flat">
              <a:solidFill>
                <a:schemeClr val="lt1"/>
              </a:solidFill>
              <a:prstDash val="solid"/>
              <a:round/>
              <a:headEnd type="none" w="med" len="med"/>
              <a:tailEnd type="none" w="med" len="med"/>
            </a:ln>
          </a:left>
          <a:right>
            <a:ln w="12700" cap="flat">
              <a:solidFill>
                <a:schemeClr val="lt1"/>
              </a:solidFill>
              <a:prstDash val="solid"/>
              <a:round/>
              <a:headEnd type="none" w="med" len="med"/>
              <a:tailEnd type="none" w="med" len="med"/>
            </a:ln>
          </a:right>
          <a:top>
            <a:ln w="12700" cap="flat">
              <a:solidFill>
                <a:schemeClr val="lt1"/>
              </a:solidFill>
              <a:prstDash val="solid"/>
              <a:round/>
              <a:headEnd type="none" w="med" len="med"/>
              <a:tailEnd type="none" w="med" len="med"/>
            </a:ln>
          </a:top>
          <a:bottom>
            <a:ln w="12700" cap="flat">
              <a:solidFill>
                <a:schemeClr val="lt1"/>
              </a:solidFill>
              <a:prstDash val="solid"/>
              <a:round/>
              <a:headEnd type="none" w="med" len="med"/>
              <a:tailEnd type="none" w="med" len="med"/>
            </a:ln>
          </a:bottom>
          <a:insideH>
            <a:ln w="12700" cap="flat">
              <a:solidFill>
                <a:schemeClr val="lt1"/>
              </a:solidFill>
              <a:prstDash val="solid"/>
              <a:round/>
              <a:headEnd type="none" w="med" len="med"/>
              <a:tailEnd type="none" w="med" len="med"/>
            </a:ln>
          </a:insideH>
          <a:insideV>
            <a:ln w="12700" cap="flat">
              <a:solidFill>
                <a:schemeClr val="lt1"/>
              </a:solidFill>
              <a:prstDash val="solid"/>
              <a:round/>
              <a:headEnd type="none" w="med" len="med"/>
              <a:tailEnd type="none" w="med" len="med"/>
            </a:ln>
          </a:insideV>
        </a:tcBdr>
        <a:fill>
          <a:solidFill>
            <a:srgbClr val="EFF3F9"/>
          </a:solidFill>
        </a:fill>
      </a:tcStyle>
    </a:wholeTbl>
    <a:band1H>
      <a:tcStyle>
        <a:tcBdr/>
        <a:fill>
          <a:solidFill>
            <a:srgbClr val="DBE5F1"/>
          </a:solidFill>
        </a:fill>
      </a:tcStyle>
    </a:band1H>
    <a:band1V>
      <a:tcStyle>
        <a:tcBdr/>
        <a:fill>
          <a:solidFill>
            <a:srgbClr val="DBE5F1"/>
          </a:solidFill>
        </a:fill>
      </a:tcStyle>
    </a:band1V>
    <a:lastCol>
      <a:tcTxStyle b="on" i="off">
        <a:schemeClr val="lt1"/>
      </a:tcTxStyle>
      <a:tcStyle>
        <a:tcBdr/>
        <a:fill>
          <a:solidFill>
            <a:schemeClr val="accent1"/>
          </a:solidFill>
        </a:fill>
      </a:tcStyle>
    </a:lastCol>
    <a:firstCol>
      <a:tcTxStyle b="on" i="off">
        <a:schemeClr val="lt1"/>
      </a:tcTxStyle>
      <a:tcStyle>
        <a:tcBdr/>
        <a:fill>
          <a:solidFill>
            <a:schemeClr val="accent1"/>
          </a:solidFill>
        </a:fill>
      </a:tcStyle>
    </a:firstCol>
    <a:lastRow>
      <a:tcTxStyle b="on" i="off">
        <a:schemeClr val="lt1"/>
      </a:tcTxStyle>
      <a:tcStyle>
        <a:tcBdr>
          <a:top>
            <a:ln w="38100" cap="flat">
              <a:solidFill>
                <a:schemeClr val="lt1"/>
              </a:solidFill>
              <a:prstDash val="solid"/>
              <a:round/>
              <a:headEnd type="none" w="med" len="med"/>
              <a:tailEnd type="none" w="med" len="med"/>
            </a:ln>
          </a:top>
        </a:tcBdr>
        <a:fill>
          <a:solidFill>
            <a:schemeClr val="accent1"/>
          </a:solidFill>
        </a:fill>
      </a:tcStyle>
    </a:lastRow>
    <a:firstRow>
      <a:tcTxStyle b="on" i="off">
        <a:schemeClr val="lt1"/>
      </a:tcTxStyle>
      <a:tcStyle>
        <a:tcBdr>
          <a:bottom>
            <a:ln w="38100" cap="flat">
              <a:solidFill>
                <a:schemeClr val="lt1"/>
              </a:solidFill>
              <a:prstDash val="solid"/>
              <a:round/>
              <a:headEnd type="none" w="med" len="med"/>
              <a:tailEnd type="none" w="med" len="med"/>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5620"/>
    <p:restoredTop sz="94660"/>
  </p:normalViewPr>
  <p:slideViewPr>
    <p:cSldViewPr snapToGrid="0" snapToObjects="1">
      <p:cViewPr varScale="1">
        <p:scale>
          <a:sx n="106" d="100"/>
          <a:sy n="106" d="100"/>
        </p:scale>
        <p:origin x="-1880"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interSettings" Target="printerSettings/printerSettings1.bin"/><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
        <p:cNvGrpSpPr/>
        <p:nvPr/>
      </p:nvGrpSpPr>
      <p:grpSpPr>
        <a:xfrm>
          <a:off x="0" y="0"/>
          <a:ext cx="0" cy="0"/>
          <a:chOff x="0" y="0"/>
          <a:chExt cx="0" cy="0"/>
        </a:xfrm>
      </p:grpSpPr>
      <p:sp>
        <p:nvSpPr>
          <p:cNvPr id="2" name="Shape 2"/>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indent="0" algn="l" rtl="0">
              <a:defRPr sz="1200" b="0" i="0" u="none" strike="noStrike" cap="none" baseline="0"/>
            </a:lvl1pPr>
            <a:lvl2pPr>
              <a:defRPr/>
            </a:lvl2pPr>
            <a:lvl3pPr>
              <a:defRPr/>
            </a:lvl3pPr>
            <a:lvl4pPr>
              <a:defRPr/>
            </a:lvl4pPr>
            <a:lvl5pPr>
              <a:defRPr/>
            </a:lvl5pPr>
            <a:lvl6pPr>
              <a:defRPr/>
            </a:lvl6pPr>
            <a:lvl7pPr>
              <a:defRPr/>
            </a:lvl7pPr>
            <a:lvl8pPr>
              <a:defRPr/>
            </a:lvl8pPr>
            <a:lvl9pPr>
              <a:defRPr/>
            </a:lvl9pPr>
          </a:lstStyle>
          <a:p>
            <a:endParaRPr/>
          </a:p>
        </p:txBody>
      </p:sp>
      <p:sp>
        <p:nvSpPr>
          <p:cNvPr id="3" name="Shape 3"/>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indent="0" algn="r" rtl="0">
              <a:defRPr sz="1200" b="0" i="0" u="none" strike="noStrike" cap="none" baseline="0"/>
            </a:lvl1pPr>
            <a:lvl2pPr>
              <a:defRPr/>
            </a:lvl2pPr>
            <a:lvl3pPr>
              <a:defRPr/>
            </a:lvl3pPr>
            <a:lvl4pPr>
              <a:defRPr/>
            </a:lvl4pPr>
            <a:lvl5pPr>
              <a:defRPr/>
            </a:lvl5pPr>
            <a:lvl6pPr>
              <a:defRPr/>
            </a:lvl6pPr>
            <a:lvl7pPr>
              <a:defRPr/>
            </a:lvl7pPr>
            <a:lvl8pPr>
              <a:defRPr/>
            </a:lvl8pPr>
            <a:lvl9pPr>
              <a:defRPr/>
            </a:lvl9pPr>
          </a:lstStyle>
          <a:p>
            <a:endParaRPr/>
          </a:p>
        </p:txBody>
      </p:sp>
      <p:sp>
        <p:nvSpPr>
          <p:cNvPr id="4" name="Shape 4"/>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5" name="Shape 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lstStyle>
            <a:lvl1pPr>
              <a:defRPr/>
            </a:lvl1pPr>
            <a:lvl2pPr>
              <a:defRPr/>
            </a:lvl2pPr>
            <a:lvl3pPr>
              <a:defRPr/>
            </a:lvl3pPr>
            <a:lvl4pPr>
              <a:defRPr/>
            </a:lvl4pPr>
            <a:lvl5pPr>
              <a:defRPr/>
            </a:lvl5pPr>
            <a:lvl6pPr>
              <a:defRPr/>
            </a:lvl6pPr>
            <a:lvl7pPr>
              <a:defRPr/>
            </a:lvl7pPr>
            <a:lvl8pPr>
              <a:defRPr/>
            </a:lvl8pPr>
            <a:lvl9pPr>
              <a:defRPr/>
            </a:lvl9pPr>
          </a:lstStyle>
          <a:p>
            <a:endParaRPr/>
          </a:p>
        </p:txBody>
      </p:sp>
      <p:sp>
        <p:nvSpPr>
          <p:cNvPr id="6" name="Shape 6"/>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indent="0" algn="l" rtl="0">
              <a:defRPr sz="1200" b="0" i="0" u="none" strike="noStrike" cap="none" baseline="0"/>
            </a:lvl1pPr>
            <a:lvl2pPr>
              <a:defRPr/>
            </a:lvl2pPr>
            <a:lvl3pPr>
              <a:defRPr/>
            </a:lvl3pPr>
            <a:lvl4pPr>
              <a:defRPr/>
            </a:lvl4pPr>
            <a:lvl5pPr>
              <a:defRPr/>
            </a:lvl5pPr>
            <a:lvl6pPr>
              <a:defRPr/>
            </a:lvl6pPr>
            <a:lvl7pPr>
              <a:defRPr/>
            </a:lvl7pPr>
            <a:lvl8pPr>
              <a:defRPr/>
            </a:lvl8pPr>
            <a:lvl9pPr>
              <a:defRPr/>
            </a:lvl9pPr>
          </a:lstStyle>
          <a:p>
            <a:endParaRPr/>
          </a:p>
        </p:txBody>
      </p:sp>
      <p:sp>
        <p:nvSpPr>
          <p:cNvPr id="7" name="Shape 7"/>
          <p:cNvSpPr txBox="1">
            <a:spLocks noGrp="1"/>
          </p:cNvSpPr>
          <p:nvPr>
            <p:ph type="sldNum" idx="12"/>
          </p:nvPr>
        </p:nvSpPr>
        <p:spPr>
          <a:xfrm>
            <a:off x="3884612" y="8685213"/>
            <a:ext cx="2971799" cy="457200"/>
          </a:xfrm>
          <a:prstGeom prst="rect">
            <a:avLst/>
          </a:prstGeom>
          <a:noFill/>
          <a:ln>
            <a:noFill/>
          </a:ln>
        </p:spPr>
        <p:txBody>
          <a:bodyPr lIns="91425" tIns="91425" rIns="91425" bIns="91425" anchor="b" anchorCtr="0"/>
          <a:lstStyle>
            <a:lvl1pPr marL="0" marR="0" indent="0" algn="r" rtl="0">
              <a:defRPr sz="1200" b="0" i="0" u="none" strike="noStrike" cap="none" baseline="0"/>
            </a:lvl1pPr>
            <a:lvl2pPr marL="0" marR="0" indent="0" algn="l" rtl="0">
              <a:defRPr/>
            </a:lvl2pPr>
            <a:lvl3pPr marL="0" marR="0" indent="0" algn="l" rtl="0">
              <a:defRPr/>
            </a:lvl3pPr>
            <a:lvl4pPr marL="0" marR="0" indent="0" algn="l" rtl="0">
              <a:defRPr/>
            </a:lvl4pPr>
            <a:lvl5pPr marL="0" marR="0" indent="0" algn="l" rtl="0">
              <a:defRPr/>
            </a:lvl5pPr>
            <a:lvl6pPr marL="0" marR="0" indent="0" algn="l" rtl="0">
              <a:defRPr/>
            </a:lvl6pPr>
            <a:lvl7pPr marL="0" marR="0" indent="0" algn="l" rtl="0">
              <a:defRPr/>
            </a:lvl7pPr>
            <a:lvl8pPr marL="0" marR="0" indent="0" algn="l" rtl="0">
              <a:defRPr/>
            </a:lvl8pPr>
            <a:lvl9pPr marL="0" marR="0" indent="0" algn="l" rtl="0">
              <a:defRPr/>
            </a:lvl9pPr>
          </a:lstStyle>
          <a:p>
            <a:endParaRPr/>
          </a:p>
        </p:txBody>
      </p:sp>
    </p:spTree>
    <p:extLst>
      <p:ext uri="{BB962C8B-B14F-4D97-AF65-F5344CB8AC3E}">
        <p14:creationId xmlns:p14="http://schemas.microsoft.com/office/powerpoint/2010/main" val="3664102662"/>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86" name="Shape 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58" name="Shape 15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buNone/>
            </a:pPr>
            <a:r>
              <a:rPr lang="en-US" sz="1200" b="0" i="0" u="none" strike="noStrike" cap="none" baseline="0">
                <a:solidFill>
                  <a:schemeClr val="dk1"/>
                </a:solidFill>
                <a:latin typeface="Calibri"/>
                <a:ea typeface="Calibri"/>
                <a:cs typeface="Calibri"/>
                <a:sym typeface="Calibri"/>
              </a:rPr>
              <a:t>We will come back on the Java code in a moment, but for now, we will already try to execute it.</a:t>
            </a:r>
          </a:p>
          <a:p>
            <a:endParaRPr lang="en-US" sz="1200" b="0" i="0" u="none" strike="noStrike" cap="none" baseline="0">
              <a:solidFill>
                <a:schemeClr val="dk1"/>
              </a:solidFill>
              <a:latin typeface="Calibri"/>
              <a:ea typeface="Calibri"/>
              <a:cs typeface="Calibri"/>
              <a:sym typeface="Calibri"/>
            </a:endParaRPr>
          </a:p>
          <a:p>
            <a:pPr>
              <a:buNone/>
            </a:pPr>
            <a:r>
              <a:rPr lang="en-US" sz="1200" b="0" i="0" u="none" strike="noStrike" cap="none" baseline="0">
                <a:solidFill>
                  <a:schemeClr val="dk1"/>
                </a:solidFill>
                <a:latin typeface="Calibri"/>
                <a:ea typeface="Calibri"/>
                <a:cs typeface="Calibri"/>
                <a:sym typeface="Calibri"/>
              </a:rPr>
              <a:t>For that, we first need to “compile” the Java code. This will analyze the code and translate it into executable code.</a:t>
            </a:r>
          </a:p>
          <a:p>
            <a:pPr>
              <a:buNone/>
            </a:pPr>
            <a:r>
              <a:rPr lang="en-US" sz="1200" b="0" i="0" u="none" strike="noStrike" cap="none" baseline="0">
                <a:solidFill>
                  <a:schemeClr val="dk1"/>
                </a:solidFill>
                <a:latin typeface="Calibri"/>
                <a:ea typeface="Calibri"/>
                <a:cs typeface="Calibri"/>
                <a:sym typeface="Calibri"/>
              </a:rPr>
              <a:t>Click the “compile” button at the bottom right side of the Greenfoot main screen.</a:t>
            </a:r>
          </a:p>
          <a:p>
            <a:endParaRPr lang="en-US" sz="1200" b="0" i="0" u="none" strike="noStrike" cap="none" baseline="0">
              <a:solidFill>
                <a:schemeClr val="dk1"/>
              </a:solidFill>
              <a:latin typeface="Calibri"/>
              <a:ea typeface="Calibri"/>
              <a:cs typeface="Calibri"/>
              <a:sym typeface="Calibri"/>
            </a:endParaRPr>
          </a:p>
          <a:p>
            <a:pPr>
              <a:buNone/>
            </a:pPr>
            <a:r>
              <a:rPr lang="en-US" sz="1200" b="0" i="0" u="none" strike="noStrike" cap="none" baseline="0">
                <a:solidFill>
                  <a:schemeClr val="dk1"/>
                </a:solidFill>
                <a:latin typeface="Calibri"/>
                <a:ea typeface="Calibri"/>
                <a:cs typeface="Calibri"/>
                <a:sym typeface="Calibri"/>
              </a:rPr>
              <a:t>In our case, the execution simply shows the background image.</a:t>
            </a:r>
          </a:p>
          <a:p>
            <a:endParaRPr lang="en-US" sz="1200" b="0" i="0" u="none" strike="noStrike" cap="none" baseline="0">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ct val="25000"/>
              <a:buFont typeface="Calibri"/>
              <a:buNone/>
            </a:pPr>
            <a:r>
              <a:rPr lang="en-US" sz="1200" b="0" i="0" u="none" strike="noStrike" cap="none" baseline="0">
                <a:solidFill>
                  <a:schemeClr val="dk1"/>
                </a:solidFill>
                <a:latin typeface="Calibri"/>
                <a:ea typeface="Calibri"/>
                <a:cs typeface="Calibri"/>
                <a:sym typeface="Calibri"/>
              </a:rPr>
              <a:t>Within Greenfoot, classes displayed as </a:t>
            </a:r>
            <a:r>
              <a:rPr lang="en-US" sz="1200" b="1" i="0" u="none" strike="noStrike" cap="none" baseline="0">
                <a:solidFill>
                  <a:schemeClr val="dk1"/>
                </a:solidFill>
                <a:latin typeface="Calibri"/>
                <a:ea typeface="Calibri"/>
                <a:cs typeface="Calibri"/>
                <a:sym typeface="Calibri"/>
              </a:rPr>
              <a:t>hatched</a:t>
            </a:r>
            <a:r>
              <a:rPr lang="en-US" sz="1200" b="0" i="0" u="none" strike="noStrike" cap="none" baseline="0">
                <a:solidFill>
                  <a:schemeClr val="dk1"/>
                </a:solidFill>
                <a:latin typeface="Calibri"/>
                <a:ea typeface="Calibri"/>
                <a:cs typeface="Calibri"/>
                <a:sym typeface="Calibri"/>
              </a:rPr>
              <a:t> indicates classes that need to be (re)compiled.</a:t>
            </a:r>
          </a:p>
          <a:p>
            <a:pPr marL="0" marR="0" lvl="0" indent="0" algn="l" rtl="0">
              <a:lnSpc>
                <a:spcPct val="100000"/>
              </a:lnSpc>
              <a:spcBef>
                <a:spcPts val="0"/>
              </a:spcBef>
              <a:spcAft>
                <a:spcPts val="0"/>
              </a:spcAft>
              <a:buSzPct val="25000"/>
              <a:buFont typeface="Calibri"/>
              <a:buNone/>
            </a:pPr>
            <a:r>
              <a:rPr lang="en-US" sz="1200" b="0" i="0" u="none" strike="noStrike" cap="none" baseline="0">
                <a:solidFill>
                  <a:schemeClr val="dk1"/>
                </a:solidFill>
                <a:latin typeface="Calibri"/>
                <a:ea typeface="Calibri"/>
                <a:cs typeface="Calibri"/>
                <a:sym typeface="Calibri"/>
              </a:rPr>
              <a:t>If you want to execute your code, you first need to do a compilation by clicking the « </a:t>
            </a:r>
            <a:r>
              <a:rPr lang="en-US" sz="1200" b="1" i="0" u="none" strike="noStrike" cap="none" baseline="0">
                <a:solidFill>
                  <a:schemeClr val="dk1"/>
                </a:solidFill>
                <a:latin typeface="Calibri"/>
                <a:ea typeface="Calibri"/>
                <a:cs typeface="Calibri"/>
                <a:sym typeface="Calibri"/>
              </a:rPr>
              <a:t>compile </a:t>
            </a:r>
            <a:r>
              <a:rPr lang="en-US" sz="1200" b="0" i="0" u="none" strike="noStrike" cap="none" baseline="0">
                <a:solidFill>
                  <a:schemeClr val="dk1"/>
                </a:solidFill>
                <a:latin typeface="Calibri"/>
                <a:ea typeface="Calibri"/>
                <a:cs typeface="Calibri"/>
                <a:sym typeface="Calibri"/>
              </a:rPr>
              <a:t>» button.</a:t>
            </a:r>
            <a:r>
              <a:rPr lang="en-US" sz="1800" b="0" i="0" u="none" strike="noStrike" cap="none" baseline="0"/>
              <a:t> </a:t>
            </a:r>
          </a:p>
        </p:txBody>
      </p:sp>
      <p:sp>
        <p:nvSpPr>
          <p:cNvPr id="159" name="Shape 15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buSzPct val="25000"/>
              <a:buNone/>
            </a:pPr>
            <a:r>
              <a:rPr lang="en-US"/>
              <a:t>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67" name="Shape 16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SzPct val="25000"/>
              <a:buFont typeface="Calibri"/>
              <a:buNone/>
            </a:pPr>
            <a:r>
              <a:rPr lang="en-US"/>
              <a:t>
</a:t>
            </a:r>
            <a:r>
              <a:rPr lang="en-US" sz="1200" b="0" i="0" u="none" strike="noStrike" cap="none" baseline="0">
                <a:solidFill>
                  <a:schemeClr val="dk1"/>
                </a:solidFill>
                <a:latin typeface="Calibri"/>
                <a:ea typeface="Calibri"/>
                <a:cs typeface="Calibri"/>
                <a:sym typeface="Calibri"/>
              </a:rPr>
              <a:t>Let’s come back on the Java code.</a:t>
            </a:r>
          </a:p>
          <a:p>
            <a:endParaRPr lang="en-US" sz="1200" b="0" i="0" u="none" strike="noStrike" cap="none" baseline="0">
              <a:solidFill>
                <a:schemeClr val="dk1"/>
              </a:solidFill>
              <a:latin typeface="Calibri"/>
              <a:ea typeface="Calibri"/>
              <a:cs typeface="Calibri"/>
              <a:sym typeface="Calibri"/>
            </a:endParaRPr>
          </a:p>
          <a:p>
            <a:endParaRPr lang="en-US" sz="1200" b="0" i="0" u="none" strike="noStrike" cap="none" baseline="0">
              <a:solidFill>
                <a:schemeClr val="dk1"/>
              </a:solidFill>
              <a:latin typeface="Calibri"/>
              <a:ea typeface="Calibri"/>
              <a:cs typeface="Calibri"/>
              <a:sym typeface="Calibri"/>
            </a:endParaRPr>
          </a:p>
          <a:p>
            <a:pPr>
              <a:buNone/>
            </a:pPr>
            <a:r>
              <a:rPr lang="en-US" sz="1200" b="0" i="0" u="none" strike="noStrike" cap="none" baseline="0">
                <a:solidFill>
                  <a:schemeClr val="dk1"/>
                </a:solidFill>
                <a:latin typeface="Calibri"/>
                <a:ea typeface="Calibri"/>
                <a:cs typeface="Calibri"/>
                <a:sym typeface="Calibri"/>
              </a:rPr>
              <a:t>The part « extends World » indicates that our SnakeWorld class « </a:t>
            </a:r>
            <a:r>
              <a:rPr lang="en-US" sz="1200" b="1" i="0" u="none" strike="noStrike" cap="none" baseline="0">
                <a:solidFill>
                  <a:schemeClr val="dk1"/>
                </a:solidFill>
                <a:latin typeface="Calibri"/>
                <a:ea typeface="Calibri"/>
                <a:cs typeface="Calibri"/>
                <a:sym typeface="Calibri"/>
              </a:rPr>
              <a:t>inherits</a:t>
            </a:r>
            <a:r>
              <a:rPr lang="en-US" sz="1200" b="0" i="0" u="none" strike="noStrike" cap="none" baseline="0">
                <a:solidFill>
                  <a:schemeClr val="dk1"/>
                </a:solidFill>
                <a:latin typeface="Calibri"/>
                <a:ea typeface="Calibri"/>
                <a:cs typeface="Calibri"/>
                <a:sym typeface="Calibri"/>
              </a:rPr>
              <a:t>» the characteristics (properties, methods) of the class </a:t>
            </a:r>
            <a:r>
              <a:rPr lang="en-US" sz="1200" b="1" i="0" u="none" strike="noStrike" cap="none" baseline="0">
                <a:solidFill>
                  <a:schemeClr val="dk1"/>
                </a:solidFill>
                <a:latin typeface="Calibri"/>
                <a:ea typeface="Calibri"/>
                <a:cs typeface="Calibri"/>
                <a:sym typeface="Calibri"/>
              </a:rPr>
              <a:t>World</a:t>
            </a:r>
            <a:r>
              <a:rPr lang="en-US" sz="1200" b="0" i="0" u="none" strike="noStrike" cap="none" baseline="0">
                <a:solidFill>
                  <a:schemeClr val="dk1"/>
                </a:solidFill>
                <a:latin typeface="Calibri"/>
                <a:ea typeface="Calibri"/>
                <a:cs typeface="Calibri"/>
                <a:sym typeface="Calibri"/>
              </a:rPr>
              <a:t>. This class is provided by Greenfoot and allows to create the main screen of the game.</a:t>
            </a:r>
          </a:p>
          <a:p>
            <a:endParaRPr lang="en-US" sz="1200" b="0" i="0" u="none" strike="noStrike" cap="none" baseline="0">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ct val="25000"/>
              <a:buFont typeface="Calibri"/>
              <a:buNone/>
            </a:pPr>
            <a:r>
              <a:rPr lang="en-US" sz="1200" b="0" i="0" u="none" strike="noStrike" cap="none" baseline="0">
                <a:solidFill>
                  <a:schemeClr val="dk1"/>
                </a:solidFill>
                <a:latin typeface="Calibri"/>
                <a:ea typeface="Calibri"/>
                <a:cs typeface="Calibri"/>
                <a:sym typeface="Calibri"/>
              </a:rPr>
              <a:t>Next, we have a « </a:t>
            </a:r>
            <a:r>
              <a:rPr lang="en-US" sz="1200" b="1" i="0" u="none" strike="noStrike" cap="none" baseline="0">
                <a:solidFill>
                  <a:schemeClr val="dk1"/>
                </a:solidFill>
                <a:latin typeface="Calibri"/>
                <a:ea typeface="Calibri"/>
                <a:cs typeface="Calibri"/>
                <a:sym typeface="Calibri"/>
              </a:rPr>
              <a:t>constructor</a:t>
            </a:r>
            <a:r>
              <a:rPr lang="en-US" sz="1200" b="0" i="0" u="none" strike="noStrike" cap="none" baseline="0">
                <a:solidFill>
                  <a:schemeClr val="dk1"/>
                </a:solidFill>
                <a:latin typeface="Calibri"/>
                <a:ea typeface="Calibri"/>
                <a:cs typeface="Calibri"/>
                <a:sym typeface="Calibri"/>
              </a:rPr>
              <a:t> ». Indeed, this is not a method because it does not have any return type and its name is the same as the class name.</a:t>
            </a:r>
          </a:p>
          <a:p>
            <a:endParaRPr lang="en-US" sz="1200" b="0" i="0" u="none" strike="noStrike" cap="none" baseline="0">
              <a:solidFill>
                <a:schemeClr val="dk1"/>
              </a:solidFill>
              <a:latin typeface="Calibri"/>
              <a:ea typeface="Calibri"/>
              <a:cs typeface="Calibri"/>
              <a:sym typeface="Calibri"/>
            </a:endParaRPr>
          </a:p>
          <a:p>
            <a:pPr>
              <a:buNone/>
            </a:pPr>
            <a:r>
              <a:rPr lang="en-US" sz="1200" b="0" i="0" u="none" strike="noStrike" cap="none" baseline="0">
                <a:solidFill>
                  <a:schemeClr val="dk1"/>
                </a:solidFill>
                <a:latin typeface="Calibri"/>
                <a:ea typeface="Calibri"/>
                <a:cs typeface="Calibri"/>
                <a:sym typeface="Calibri"/>
              </a:rPr>
              <a:t>The statement « </a:t>
            </a:r>
            <a:r>
              <a:rPr lang="en-US" sz="1200" b="1" i="0" u="none" strike="noStrike" cap="none" baseline="0">
                <a:solidFill>
                  <a:schemeClr val="dk1"/>
                </a:solidFill>
                <a:latin typeface="Calibri"/>
                <a:ea typeface="Calibri"/>
                <a:cs typeface="Calibri"/>
                <a:sym typeface="Calibri"/>
              </a:rPr>
              <a:t>super(600, 400, 1)</a:t>
            </a:r>
            <a:r>
              <a:rPr lang="en-US" sz="1200" b="0" i="0" u="none" strike="noStrike" cap="none" baseline="0">
                <a:solidFill>
                  <a:schemeClr val="dk1"/>
                </a:solidFill>
                <a:latin typeface="Calibri"/>
                <a:ea typeface="Calibri"/>
                <a:cs typeface="Calibri"/>
                <a:sym typeface="Calibri"/>
              </a:rPr>
              <a:t> » actually calls a constructor that is defined on the parent (World) and that allow to « create » the World object by giving it the parameters defining the size of the game screen :</a:t>
            </a:r>
          </a:p>
          <a:p>
            <a:pPr marL="0" marR="0" lvl="0" indent="0" algn="l" rtl="0">
              <a:buSzPct val="25000"/>
              <a:buNone/>
            </a:pPr>
            <a:r>
              <a:rPr lang="en-US" sz="1200" b="0" i="0" u="none" strike="noStrike" cap="none" baseline="0">
                <a:solidFill>
                  <a:schemeClr val="dk1"/>
                </a:solidFill>
                <a:latin typeface="Calibri"/>
                <a:ea typeface="Calibri"/>
                <a:cs typeface="Calibri"/>
                <a:sym typeface="Calibri"/>
              </a:rPr>
              <a:t> - The first parameter corresponds to the </a:t>
            </a:r>
            <a:r>
              <a:rPr lang="en-US" sz="1200" b="1" i="0" u="none" strike="noStrike" cap="none" baseline="0">
                <a:solidFill>
                  <a:schemeClr val="dk1"/>
                </a:solidFill>
                <a:latin typeface="Calibri"/>
                <a:ea typeface="Calibri"/>
                <a:cs typeface="Calibri"/>
                <a:sym typeface="Calibri"/>
              </a:rPr>
              <a:t>width</a:t>
            </a:r>
            <a:r>
              <a:rPr lang="en-US" sz="1200" b="0" i="0" u="none" strike="noStrike" cap="none" baseline="0">
                <a:solidFill>
                  <a:schemeClr val="dk1"/>
                </a:solidFill>
                <a:latin typeface="Calibri"/>
                <a:ea typeface="Calibri"/>
                <a:cs typeface="Calibri"/>
                <a:sym typeface="Calibri"/>
              </a:rPr>
              <a:t> of the screen to create</a:t>
            </a:r>
          </a:p>
          <a:p>
            <a:pPr marL="0" marR="0" lvl="0" indent="0" algn="l" rtl="0">
              <a:buSzPct val="25000"/>
              <a:buNone/>
            </a:pPr>
            <a:r>
              <a:rPr lang="en-US" sz="1200" b="0" i="0" u="none" strike="noStrike" cap="none" baseline="0">
                <a:solidFill>
                  <a:schemeClr val="dk1"/>
                </a:solidFill>
                <a:latin typeface="Calibri"/>
                <a:ea typeface="Calibri"/>
                <a:cs typeface="Calibri"/>
                <a:sym typeface="Calibri"/>
              </a:rPr>
              <a:t> - The second parameter corresponds to the </a:t>
            </a:r>
            <a:r>
              <a:rPr lang="en-US" sz="1200" b="1" i="0" u="none" strike="noStrike" cap="none" baseline="0">
                <a:solidFill>
                  <a:schemeClr val="dk1"/>
                </a:solidFill>
                <a:latin typeface="Calibri"/>
                <a:ea typeface="Calibri"/>
                <a:cs typeface="Calibri"/>
                <a:sym typeface="Calibri"/>
              </a:rPr>
              <a:t>height</a:t>
            </a:r>
            <a:r>
              <a:rPr lang="en-US" sz="1200" b="0" i="0" u="none" strike="noStrike" cap="none" baseline="0">
                <a:solidFill>
                  <a:schemeClr val="dk1"/>
                </a:solidFill>
                <a:latin typeface="Calibri"/>
                <a:ea typeface="Calibri"/>
                <a:cs typeface="Calibri"/>
                <a:sym typeface="Calibri"/>
              </a:rPr>
              <a:t> of the screen to create</a:t>
            </a:r>
          </a:p>
          <a:p>
            <a:pPr marL="0" marR="0" lvl="0" indent="0" algn="l" rtl="0">
              <a:buSzPct val="25000"/>
              <a:buNone/>
            </a:pPr>
            <a:r>
              <a:rPr lang="en-US" sz="1200" b="0" i="0" u="none" strike="noStrike" cap="none" baseline="0">
                <a:solidFill>
                  <a:schemeClr val="dk1"/>
                </a:solidFill>
                <a:latin typeface="Calibri"/>
                <a:ea typeface="Calibri"/>
                <a:cs typeface="Calibri"/>
                <a:sym typeface="Calibri"/>
              </a:rPr>
              <a:t> - The third parameter corresponds to the size of a « block », if we want to have a screen composed of blocks.</a:t>
            </a:r>
          </a:p>
        </p:txBody>
      </p:sp>
      <p:sp>
        <p:nvSpPr>
          <p:cNvPr id="168" name="Shape 16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buSzPct val="25000"/>
              <a:buNone/>
            </a:pPr>
            <a:r>
              <a:rPr lang="en-US"/>
              <a:t>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77" name="Shape 17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buNone/>
            </a:pPr>
            <a:r>
              <a:rPr lang="en-US" sz="1200" b="0" i="0" u="none" strike="noStrike" cap="none" baseline="0">
                <a:solidFill>
                  <a:schemeClr val="dk1"/>
                </a:solidFill>
                <a:latin typeface="Calibri"/>
                <a:ea typeface="Calibri"/>
                <a:cs typeface="Calibri"/>
                <a:sym typeface="Calibri"/>
              </a:rPr>
              <a:t>By doing a « right-click » on the game screen, we can also « inspect » the created object (click on « inspect »). We see that the created object is well defined with parameters provided to the constructor.</a:t>
            </a:r>
          </a:p>
        </p:txBody>
      </p:sp>
      <p:sp>
        <p:nvSpPr>
          <p:cNvPr id="178" name="Shape 17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buSzPct val="25000"/>
              <a:buNone/>
            </a:pPr>
            <a:r>
              <a:rPr lang="en-US"/>
              <a:t>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87" name="Shape 18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buNone/>
            </a:pPr>
            <a:r>
              <a:rPr lang="en-US" sz="1200" b="0" i="0" u="none" strike="noStrike" cap="none" baseline="0">
                <a:solidFill>
                  <a:schemeClr val="dk1"/>
                </a:solidFill>
                <a:latin typeface="Calibri"/>
                <a:ea typeface="Calibri"/>
                <a:cs typeface="Calibri"/>
                <a:sym typeface="Calibri"/>
              </a:rPr>
              <a:t>Let’s change this code now, to work on a screen composed of blocks of 32x32 pixels, with 25 blocks width and 20 blocks height</a:t>
            </a:r>
            <a:r>
              <a:rPr lang="en-US" sz="1800" b="0" i="0" u="none" strike="noStrike" cap="none" baseline="0"/>
              <a:t> </a:t>
            </a:r>
          </a:p>
          <a:p>
            <a:endParaRPr lang="en-US" sz="1800" b="0" i="0" u="none" strike="noStrike" cap="none" baseline="0"/>
          </a:p>
          <a:p>
            <a:pPr>
              <a:buNone/>
            </a:pPr>
            <a:r>
              <a:rPr lang="en-US" sz="1200" b="0" i="0" u="none" strike="noStrike" cap="none" baseline="0">
                <a:solidFill>
                  <a:schemeClr val="dk1"/>
                </a:solidFill>
                <a:latin typeface="Calibri"/>
                <a:ea typeface="Calibri"/>
                <a:cs typeface="Calibri"/>
                <a:sym typeface="Calibri"/>
              </a:rPr>
              <a:t>Compile your changes and check it by doing an « inspect » of the world.</a:t>
            </a:r>
          </a:p>
          <a:p>
            <a:endParaRPr lang="en-US" sz="1200" b="0" i="0" u="none" strike="noStrike" cap="none" baseline="0">
              <a:solidFill>
                <a:schemeClr val="dk1"/>
              </a:solidFill>
              <a:latin typeface="Calibri"/>
              <a:ea typeface="Calibri"/>
              <a:cs typeface="Calibri"/>
              <a:sym typeface="Calibri"/>
            </a:endParaRPr>
          </a:p>
        </p:txBody>
      </p:sp>
      <p:sp>
        <p:nvSpPr>
          <p:cNvPr id="188" name="Shape 18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buSzPct val="25000"/>
              <a:buNone/>
            </a:pPr>
            <a:r>
              <a:rPr lang="en-US"/>
              <a:t>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98" name="Shape 19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buNone/>
            </a:pPr>
            <a:r>
              <a:rPr lang="en-US" sz="1200" b="0" i="0" u="none" strike="noStrike" cap="none" baseline="0">
                <a:solidFill>
                  <a:schemeClr val="dk1"/>
                </a:solidFill>
                <a:latin typeface="Calibri"/>
                <a:ea typeface="Calibri"/>
                <a:cs typeface="Calibri"/>
                <a:sym typeface="Calibri"/>
              </a:rPr>
              <a:t>We will start now creating the « Actors » that will be part of our game.</a:t>
            </a:r>
          </a:p>
          <a:p>
            <a:pPr>
              <a:buNone/>
            </a:pPr>
            <a:r>
              <a:rPr lang="en-US" sz="1200" b="0" i="0" u="none" strike="noStrike" cap="none" baseline="0">
                <a:solidFill>
                  <a:schemeClr val="dk1"/>
                </a:solidFill>
                <a:latin typeface="Calibri"/>
                <a:ea typeface="Calibri"/>
                <a:cs typeface="Calibri"/>
                <a:sym typeface="Calibri"/>
              </a:rPr>
              <a:t> </a:t>
            </a:r>
          </a:p>
          <a:p>
            <a:pPr>
              <a:buNone/>
            </a:pPr>
            <a:r>
              <a:rPr lang="en-US" sz="1200" b="0" i="0" u="none" strike="noStrike" cap="none" baseline="0">
                <a:solidFill>
                  <a:schemeClr val="dk1"/>
                </a:solidFill>
                <a:latin typeface="Calibri"/>
                <a:ea typeface="Calibri"/>
                <a:cs typeface="Calibri"/>
                <a:sym typeface="Calibri"/>
              </a:rPr>
              <a:t>For that, do a « right-click » on the Actor class and select « New subclass… ».</a:t>
            </a:r>
          </a:p>
          <a:p>
            <a:endParaRPr lang="en-US" sz="1200" b="0" i="0" u="none" strike="noStrike" cap="none" baseline="0">
              <a:solidFill>
                <a:schemeClr val="dk1"/>
              </a:solidFill>
              <a:latin typeface="Calibri"/>
              <a:ea typeface="Calibri"/>
              <a:cs typeface="Calibri"/>
              <a:sym typeface="Calibri"/>
            </a:endParaRPr>
          </a:p>
          <a:p>
            <a:pPr>
              <a:buNone/>
            </a:pPr>
            <a:r>
              <a:rPr lang="en-US" sz="1200" b="0" i="0" u="none" strike="noStrike" cap="none" baseline="0">
                <a:solidFill>
                  <a:schemeClr val="dk1"/>
                </a:solidFill>
                <a:latin typeface="Calibri"/>
                <a:ea typeface="Calibri"/>
                <a:cs typeface="Calibri"/>
                <a:sym typeface="Calibri"/>
              </a:rPr>
              <a:t>We will create several types of blocks that will be used in our game. For that we will first create a class named </a:t>
            </a:r>
            <a:r>
              <a:rPr lang="en-US" sz="1200" b="1" i="0" u="none" strike="noStrike" cap="none" baseline="0">
                <a:solidFill>
                  <a:schemeClr val="dk1"/>
                </a:solidFill>
                <a:latin typeface="Calibri"/>
                <a:ea typeface="Calibri"/>
                <a:cs typeface="Calibri"/>
                <a:sym typeface="Calibri"/>
              </a:rPr>
              <a:t>Block</a:t>
            </a:r>
            <a:r>
              <a:rPr lang="en-US" sz="1200" b="0" i="0" u="none" strike="noStrike" cap="none" baseline="0">
                <a:solidFill>
                  <a:schemeClr val="dk1"/>
                </a:solidFill>
                <a:latin typeface="Calibri"/>
                <a:ea typeface="Calibri"/>
                <a:cs typeface="Calibri"/>
                <a:sym typeface="Calibri"/>
              </a:rPr>
              <a:t>, that will be a sub-class of </a:t>
            </a:r>
            <a:r>
              <a:rPr lang="en-US" sz="1200" b="1" i="0" u="none" strike="noStrike" cap="none" baseline="0">
                <a:solidFill>
                  <a:schemeClr val="dk1"/>
                </a:solidFill>
                <a:latin typeface="Calibri"/>
                <a:ea typeface="Calibri"/>
                <a:cs typeface="Calibri"/>
                <a:sym typeface="Calibri"/>
              </a:rPr>
              <a:t>Actor</a:t>
            </a:r>
            <a:r>
              <a:rPr lang="en-US" sz="1200" b="0" i="0" u="none" strike="noStrike" cap="none" baseline="0">
                <a:solidFill>
                  <a:schemeClr val="dk1"/>
                </a:solidFill>
                <a:latin typeface="Calibri"/>
                <a:ea typeface="Calibri"/>
                <a:cs typeface="Calibri"/>
                <a:sym typeface="Calibri"/>
              </a:rPr>
              <a:t> (it will hence inherit the characteristics of the Greenfoot Actor class)</a:t>
            </a:r>
            <a:r>
              <a:rPr lang="en-US" sz="1800" b="0" i="0" u="none" strike="noStrike" cap="none" baseline="0"/>
              <a:t> </a:t>
            </a:r>
          </a:p>
          <a:p>
            <a:endParaRPr lang="en-US" sz="1800" b="0" i="0" u="none" strike="noStrike" cap="none" baseline="0"/>
          </a:p>
          <a:p>
            <a:pPr marL="0" marR="0" lvl="0" indent="0" algn="l" rtl="0">
              <a:lnSpc>
                <a:spcPct val="100000"/>
              </a:lnSpc>
              <a:spcBef>
                <a:spcPts val="0"/>
              </a:spcBef>
              <a:spcAft>
                <a:spcPts val="0"/>
              </a:spcAft>
              <a:buSzPct val="25000"/>
              <a:buFont typeface="Calibri"/>
              <a:buNone/>
            </a:pPr>
            <a:r>
              <a:rPr lang="en-US" sz="1200" b="0" i="0" u="none" strike="noStrike" cap="none" baseline="0">
                <a:solidFill>
                  <a:schemeClr val="dk1"/>
                </a:solidFill>
                <a:latin typeface="Calibri"/>
                <a:ea typeface="Calibri"/>
                <a:cs typeface="Calibri"/>
                <a:sym typeface="Calibri"/>
              </a:rPr>
              <a:t>For now, we can just keep this class empty: double-click on it to see the code created by Greenfoot and suppress the act() method (we don’t need it).</a:t>
            </a:r>
          </a:p>
          <a:p>
            <a:endParaRPr lang="en-US" sz="1200" b="0" i="0" u="none" strike="noStrike" cap="none" baseline="0">
              <a:solidFill>
                <a:schemeClr val="dk1"/>
              </a:solidFill>
              <a:latin typeface="Calibri"/>
              <a:ea typeface="Calibri"/>
              <a:cs typeface="Calibri"/>
              <a:sym typeface="Calibri"/>
            </a:endParaRPr>
          </a:p>
          <a:p>
            <a:endParaRPr lang="en-US" sz="1200" b="0" i="0" u="none" strike="noStrike" cap="none" baseline="0">
              <a:solidFill>
                <a:schemeClr val="dk1"/>
              </a:solidFill>
              <a:latin typeface="Calibri"/>
              <a:ea typeface="Calibri"/>
              <a:cs typeface="Calibri"/>
              <a:sym typeface="Calibri"/>
            </a:endParaRPr>
          </a:p>
          <a:p>
            <a:endParaRPr lang="en-US" sz="1200" b="0" i="0" u="none" strike="noStrike" cap="none" baseline="0">
              <a:solidFill>
                <a:schemeClr val="dk1"/>
              </a:solidFill>
              <a:latin typeface="Calibri"/>
              <a:ea typeface="Calibri"/>
              <a:cs typeface="Calibri"/>
              <a:sym typeface="Calibri"/>
            </a:endParaRPr>
          </a:p>
        </p:txBody>
      </p:sp>
      <p:sp>
        <p:nvSpPr>
          <p:cNvPr id="199" name="Shape 19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buSzPct val="25000"/>
              <a:buNone/>
            </a:pPr>
            <a:r>
              <a:rPr lang="en-US"/>
              <a:t>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209" name="Shape 20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buNone/>
            </a:pPr>
            <a:r>
              <a:rPr lang="en-US" sz="1200" b="0" i="0" u="none" strike="noStrike" cap="none" baseline="0">
                <a:solidFill>
                  <a:schemeClr val="dk1"/>
                </a:solidFill>
                <a:latin typeface="Calibri"/>
                <a:ea typeface="Calibri"/>
                <a:cs typeface="Calibri"/>
                <a:sym typeface="Calibri"/>
              </a:rPr>
              <a:t>Let’s create now a sub-class of our « Block» class we have just created (right-click on Block, then « New subclass… »)</a:t>
            </a:r>
            <a:r>
              <a:rPr lang="en-US" sz="1800" b="0" i="0" u="none" strike="noStrike" cap="none" baseline="0"/>
              <a:t> </a:t>
            </a:r>
          </a:p>
          <a:p>
            <a:endParaRPr lang="en-US" sz="1800" b="0" i="0" u="none" strike="noStrike" cap="none" baseline="0"/>
          </a:p>
          <a:p>
            <a:pPr>
              <a:buNone/>
            </a:pPr>
            <a:r>
              <a:rPr lang="en-US" sz="1200" b="0" i="0" u="none" strike="noStrike" cap="none" baseline="0">
                <a:solidFill>
                  <a:schemeClr val="dk1"/>
                </a:solidFill>
                <a:latin typeface="Calibri"/>
                <a:ea typeface="Calibri"/>
                <a:cs typeface="Calibri"/>
                <a:sym typeface="Calibri"/>
              </a:rPr>
              <a:t>Name the new class « </a:t>
            </a:r>
            <a:r>
              <a:rPr lang="en-US" sz="1200" b="1" i="0" u="none" strike="noStrike" cap="none" baseline="0">
                <a:solidFill>
                  <a:schemeClr val="dk1"/>
                </a:solidFill>
                <a:latin typeface="Calibri"/>
                <a:ea typeface="Calibri"/>
                <a:cs typeface="Calibri"/>
                <a:sym typeface="Calibri"/>
              </a:rPr>
              <a:t>Border</a:t>
            </a:r>
            <a:r>
              <a:rPr lang="en-US" sz="1200" b="0" i="0" u="none" strike="noStrike" cap="none" baseline="0">
                <a:solidFill>
                  <a:schemeClr val="dk1"/>
                </a:solidFill>
                <a:latin typeface="Calibri"/>
                <a:ea typeface="Calibri"/>
                <a:cs typeface="Calibri"/>
                <a:sym typeface="Calibri"/>
              </a:rPr>
              <a:t>» and choose the image « green.png ».</a:t>
            </a:r>
          </a:p>
          <a:p>
            <a:pPr>
              <a:buNone/>
            </a:pPr>
            <a:r>
              <a:rPr lang="en-US" sz="1200" b="0" i="0" u="none" strike="noStrike" cap="none" baseline="0">
                <a:solidFill>
                  <a:schemeClr val="dk1"/>
                </a:solidFill>
                <a:latin typeface="Calibri"/>
                <a:ea typeface="Calibri"/>
                <a:cs typeface="Calibri"/>
                <a:sym typeface="Calibri"/>
              </a:rPr>
              <a:t> </a:t>
            </a:r>
          </a:p>
          <a:p>
            <a:pPr>
              <a:buNone/>
            </a:pPr>
            <a:r>
              <a:rPr lang="en-US" sz="1200" b="0" i="0" u="none" strike="noStrike" cap="none" baseline="0">
                <a:solidFill>
                  <a:schemeClr val="dk1"/>
                </a:solidFill>
                <a:latin typeface="Calibri"/>
                <a:ea typeface="Calibri"/>
                <a:cs typeface="Calibri"/>
                <a:sym typeface="Calibri"/>
              </a:rPr>
              <a:t>A new class « Boder» appears en below the Actor and Block classes.</a:t>
            </a:r>
          </a:p>
          <a:p>
            <a:pPr>
              <a:buNone/>
            </a:pPr>
            <a:r>
              <a:rPr lang="en-US" sz="1200" b="0" i="0" u="none" strike="noStrike" cap="none" baseline="0">
                <a:solidFill>
                  <a:schemeClr val="dk1"/>
                </a:solidFill>
                <a:latin typeface="Calibri"/>
                <a:ea typeface="Calibri"/>
                <a:cs typeface="Calibri"/>
                <a:sym typeface="Calibri"/>
              </a:rPr>
              <a:t> </a:t>
            </a:r>
          </a:p>
          <a:p>
            <a:pPr>
              <a:buNone/>
            </a:pPr>
            <a:r>
              <a:rPr lang="en-US" sz="1200" b="0" i="0" u="none" strike="noStrike" cap="none" baseline="0">
                <a:solidFill>
                  <a:schemeClr val="dk1"/>
                </a:solidFill>
                <a:latin typeface="Calibri"/>
                <a:ea typeface="Calibri"/>
                <a:cs typeface="Calibri"/>
                <a:sym typeface="Calibri"/>
              </a:rPr>
              <a:t>By doing a right-click on the Border lass, we can choose the « new Border() » option allowing to create an objet (or « instance ») from our class.</a:t>
            </a:r>
          </a:p>
          <a:p>
            <a:endParaRPr lang="en-US" sz="1200" b="0" i="0" u="none" strike="noStrike" cap="none" baseline="0">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ct val="25000"/>
              <a:buFont typeface="Calibri"/>
              <a:buNone/>
            </a:pPr>
            <a:r>
              <a:rPr lang="en-US" sz="1200" b="0" i="0" u="none" strike="noStrike" cap="none" baseline="0">
                <a:solidFill>
                  <a:schemeClr val="dk1"/>
                </a:solidFill>
                <a:latin typeface="Calibri"/>
                <a:ea typeface="Calibri"/>
                <a:cs typeface="Calibri"/>
                <a:sym typeface="Calibri"/>
              </a:rPr>
              <a:t>With the help of the mouse, you can position this object anywhere on the game screen (in one of the cells of the screen).</a:t>
            </a:r>
          </a:p>
          <a:p>
            <a:endParaRPr lang="en-US" sz="1200" b="0" i="0" u="none" strike="noStrike" cap="none" baseline="0">
              <a:solidFill>
                <a:schemeClr val="dk1"/>
              </a:solidFill>
              <a:latin typeface="Calibri"/>
              <a:ea typeface="Calibri"/>
              <a:cs typeface="Calibri"/>
              <a:sym typeface="Calibri"/>
            </a:endParaRPr>
          </a:p>
          <a:p>
            <a:pPr>
              <a:buNone/>
            </a:pPr>
            <a:r>
              <a:rPr lang="en-US" sz="1200" b="0" i="0" u="none" strike="noStrike" cap="none" baseline="0">
                <a:solidFill>
                  <a:schemeClr val="dk1"/>
                </a:solidFill>
                <a:latin typeface="Calibri"/>
                <a:ea typeface="Calibri"/>
                <a:cs typeface="Calibri"/>
                <a:sym typeface="Calibri"/>
              </a:rPr>
              <a:t>You can do this any time you want to create multiple blocks. And then you can use the « inspect » to inspect the state of each of them.</a:t>
            </a:r>
          </a:p>
          <a:p>
            <a:pPr>
              <a:buNone/>
            </a:pPr>
            <a:r>
              <a:rPr lang="en-US" sz="1200" b="0" i="0" u="none" strike="noStrike" cap="none" baseline="0">
                <a:solidFill>
                  <a:schemeClr val="dk1"/>
                </a:solidFill>
                <a:latin typeface="Calibri"/>
                <a:ea typeface="Calibri"/>
                <a:cs typeface="Calibri"/>
                <a:sym typeface="Calibri"/>
              </a:rPr>
              <a:t> </a:t>
            </a:r>
          </a:p>
          <a:p>
            <a:pPr>
              <a:buNone/>
            </a:pPr>
            <a:r>
              <a:rPr lang="en-US" sz="1200" b="0" i="0" u="none" strike="noStrike" cap="none" baseline="0">
                <a:solidFill>
                  <a:schemeClr val="dk1"/>
                </a:solidFill>
                <a:latin typeface="Calibri"/>
                <a:ea typeface="Calibri"/>
                <a:cs typeface="Calibri"/>
                <a:sym typeface="Calibri"/>
              </a:rPr>
              <a:t>In their state, you will see the block position (x,y).</a:t>
            </a:r>
          </a:p>
          <a:p>
            <a:pPr>
              <a:buNone/>
            </a:pPr>
            <a:r>
              <a:rPr lang="en-US" sz="1200" b="0" i="0" u="none" strike="noStrike" cap="none" baseline="0">
                <a:solidFill>
                  <a:schemeClr val="dk1"/>
                </a:solidFill>
                <a:latin typeface="Calibri"/>
                <a:ea typeface="Calibri"/>
                <a:cs typeface="Calibri"/>
                <a:sym typeface="Calibri"/>
              </a:rPr>
              <a:t> </a:t>
            </a:r>
          </a:p>
          <a:p>
            <a:pPr>
              <a:buNone/>
            </a:pPr>
            <a:r>
              <a:rPr lang="en-US" sz="1200" b="0" i="0" u="none" strike="noStrike" cap="none" baseline="0">
                <a:solidFill>
                  <a:schemeClr val="dk1"/>
                </a:solidFill>
                <a:latin typeface="Calibri"/>
                <a:ea typeface="Calibri"/>
                <a:cs typeface="Calibri"/>
                <a:sym typeface="Calibri"/>
              </a:rPr>
              <a:t>You can see that the position of block placed at the top left of the screen is (0,0) and that the </a:t>
            </a:r>
            <a:r>
              <a:rPr lang="en-US" sz="1200" b="1" i="0" u="none" strike="noStrike" cap="none" baseline="0">
                <a:solidFill>
                  <a:schemeClr val="dk1"/>
                </a:solidFill>
                <a:latin typeface="Calibri"/>
                <a:ea typeface="Calibri"/>
                <a:cs typeface="Calibri"/>
                <a:sym typeface="Calibri"/>
              </a:rPr>
              <a:t>x position</a:t>
            </a:r>
            <a:r>
              <a:rPr lang="en-US" sz="1200" b="0" i="0" u="none" strike="noStrike" cap="none" baseline="0">
                <a:solidFill>
                  <a:schemeClr val="dk1"/>
                </a:solidFill>
                <a:latin typeface="Calibri"/>
                <a:ea typeface="Calibri"/>
                <a:cs typeface="Calibri"/>
                <a:sym typeface="Calibri"/>
              </a:rPr>
              <a:t> grows when going to the right, and the </a:t>
            </a:r>
            <a:r>
              <a:rPr lang="en-US" sz="1200" b="1" i="0" u="none" strike="noStrike" cap="none" baseline="0">
                <a:solidFill>
                  <a:schemeClr val="dk1"/>
                </a:solidFill>
                <a:latin typeface="Calibri"/>
                <a:ea typeface="Calibri"/>
                <a:cs typeface="Calibri"/>
                <a:sym typeface="Calibri"/>
              </a:rPr>
              <a:t>y position</a:t>
            </a:r>
            <a:r>
              <a:rPr lang="en-US" sz="1200" b="0" i="0" u="none" strike="noStrike" cap="none" baseline="0">
                <a:solidFill>
                  <a:schemeClr val="dk1"/>
                </a:solidFill>
                <a:latin typeface="Calibri"/>
                <a:ea typeface="Calibri"/>
                <a:cs typeface="Calibri"/>
                <a:sym typeface="Calibri"/>
              </a:rPr>
              <a:t> grows when going down</a:t>
            </a:r>
            <a:r>
              <a:rPr lang="en-US" sz="1800" b="0" i="0" u="none" strike="noStrike" cap="none" baseline="0"/>
              <a:t> </a:t>
            </a:r>
          </a:p>
          <a:p>
            <a:endParaRPr lang="en-US" sz="1800" b="0" i="0" u="none" strike="noStrike" cap="none" baseline="0"/>
          </a:p>
        </p:txBody>
      </p:sp>
      <p:sp>
        <p:nvSpPr>
          <p:cNvPr id="210" name="Shape 21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buSzPct val="25000"/>
              <a:buNone/>
            </a:pPr>
            <a:r>
              <a:rPr lang="en-US"/>
              <a:t>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218" name="Shape 21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buNone/>
            </a:pPr>
            <a:r>
              <a:rPr lang="en-US" sz="1200" b="0" i="0" u="none" strike="noStrike" cap="none" baseline="0">
                <a:solidFill>
                  <a:schemeClr val="dk1"/>
                </a:solidFill>
                <a:latin typeface="Calibri"/>
                <a:ea typeface="Calibri"/>
                <a:cs typeface="Calibri"/>
                <a:sym typeface="Calibri"/>
              </a:rPr>
              <a:t>Block positions are hence organized as shown in the following table</a:t>
            </a:r>
            <a:r>
              <a:rPr lang="en-US" sz="1800" b="0" i="0" u="none" strike="noStrike" cap="none" baseline="0"/>
              <a:t> </a:t>
            </a:r>
          </a:p>
        </p:txBody>
      </p:sp>
      <p:sp>
        <p:nvSpPr>
          <p:cNvPr id="219" name="Shape 21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buSzPct val="25000"/>
              <a:buNone/>
            </a:pPr>
            <a:r>
              <a:rPr lang="en-US"/>
              <a:t>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228" name="Shape 22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buNone/>
            </a:pPr>
            <a:r>
              <a:rPr lang="en-US" sz="1200" b="0" i="0" u="none" strike="noStrike" cap="none" baseline="0">
                <a:solidFill>
                  <a:schemeClr val="dk1"/>
                </a:solidFill>
                <a:latin typeface="Calibri"/>
                <a:ea typeface="Calibri"/>
                <a:cs typeface="Calibri"/>
                <a:sym typeface="Calibri"/>
              </a:rPr>
              <a:t>To display a border in our world, click on the SnakeWorld class to open it and add the following code</a:t>
            </a:r>
            <a:r>
              <a:rPr lang="en-US" sz="1800" b="0" i="0" u="none" strike="noStrike" cap="none" baseline="0"/>
              <a:t> </a:t>
            </a:r>
          </a:p>
          <a:p>
            <a:endParaRPr lang="en-US" sz="1800" b="0" i="0" u="none" strike="noStrike" cap="none" baseline="0"/>
          </a:p>
          <a:p>
            <a:pPr marL="0" marR="0" lvl="0" indent="0" algn="l" rtl="0">
              <a:lnSpc>
                <a:spcPct val="100000"/>
              </a:lnSpc>
              <a:spcBef>
                <a:spcPts val="0"/>
              </a:spcBef>
              <a:spcAft>
                <a:spcPts val="0"/>
              </a:spcAft>
              <a:buSzPct val="25000"/>
              <a:buFont typeface="Calibri"/>
              <a:buNone/>
            </a:pPr>
            <a:r>
              <a:rPr lang="en-US" sz="1200" b="0" i="0" u="none" strike="noStrike" cap="none" baseline="0">
                <a:solidFill>
                  <a:schemeClr val="dk1"/>
                </a:solidFill>
                <a:latin typeface="Calibri"/>
                <a:ea typeface="Calibri"/>
                <a:cs typeface="Calibri"/>
                <a:sym typeface="Calibri"/>
              </a:rPr>
              <a:t>Compile it. You should see a block appearing at the top left corner.</a:t>
            </a:r>
          </a:p>
          <a:p>
            <a:pPr>
              <a:buNone/>
            </a:pPr>
            <a:r>
              <a:rPr lang="en-US" sz="1200" b="0" i="0" u="none" strike="noStrike" cap="none" baseline="0">
                <a:solidFill>
                  <a:schemeClr val="dk1"/>
                </a:solidFill>
                <a:latin typeface="Calibri"/>
                <a:ea typeface="Calibri"/>
                <a:cs typeface="Calibri"/>
                <a:sym typeface="Calibri"/>
              </a:rPr>
              <a:t> </a:t>
            </a:r>
          </a:p>
          <a:p>
            <a:pPr>
              <a:buNone/>
            </a:pPr>
            <a:r>
              <a:rPr lang="en-US" sz="1200" b="0" i="0" u="none" strike="noStrike" cap="none" baseline="0">
                <a:solidFill>
                  <a:schemeClr val="dk1"/>
                </a:solidFill>
                <a:latin typeface="Calibri"/>
                <a:ea typeface="Calibri"/>
                <a:cs typeface="Calibri"/>
                <a:sym typeface="Calibri"/>
              </a:rPr>
              <a:t>The </a:t>
            </a:r>
            <a:r>
              <a:rPr lang="en-US" sz="1200" b="1" i="0" u="none" strike="noStrike" cap="none" baseline="0">
                <a:solidFill>
                  <a:schemeClr val="dk1"/>
                </a:solidFill>
                <a:latin typeface="Calibri"/>
                <a:ea typeface="Calibri"/>
                <a:cs typeface="Calibri"/>
                <a:sym typeface="Calibri"/>
              </a:rPr>
              <a:t>addObject </a:t>
            </a:r>
            <a:r>
              <a:rPr lang="en-US" sz="1200" b="0" i="0" u="none" strike="noStrike" cap="none" baseline="0">
                <a:solidFill>
                  <a:schemeClr val="dk1"/>
                </a:solidFill>
                <a:latin typeface="Calibri"/>
                <a:ea typeface="Calibri"/>
                <a:cs typeface="Calibri"/>
                <a:sym typeface="Calibri"/>
              </a:rPr>
              <a:t>method is a method inherited from the World class and it allows to display an Actor at a given (x, y) position, passed as arguments. The « </a:t>
            </a:r>
            <a:r>
              <a:rPr lang="en-US" sz="1200" b="1" i="0" u="none" strike="noStrike" cap="none" baseline="0">
                <a:solidFill>
                  <a:schemeClr val="dk1"/>
                </a:solidFill>
                <a:latin typeface="Calibri"/>
                <a:ea typeface="Calibri"/>
                <a:cs typeface="Calibri"/>
                <a:sym typeface="Calibri"/>
              </a:rPr>
              <a:t>new </a:t>
            </a:r>
            <a:r>
              <a:rPr lang="en-US" sz="1200" b="0" i="0" u="none" strike="noStrike" cap="none" baseline="0">
                <a:solidFill>
                  <a:schemeClr val="dk1"/>
                </a:solidFill>
                <a:latin typeface="Calibri"/>
                <a:ea typeface="Calibri"/>
                <a:cs typeface="Calibri"/>
                <a:sym typeface="Calibri"/>
              </a:rPr>
              <a:t>» just before the name of a class allow to create a new Object (or instance) of that class. This corresponds to a call of a constructor on that class.</a:t>
            </a:r>
          </a:p>
        </p:txBody>
      </p:sp>
      <p:sp>
        <p:nvSpPr>
          <p:cNvPr id="229" name="Shape 22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buSzPct val="25000"/>
              <a:buNone/>
            </a:pPr>
            <a:r>
              <a:rPr lang="en-US"/>
              <a:t>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239" name="Shape 23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buNone/>
            </a:pPr>
            <a:r>
              <a:rPr lang="en-US" sz="1200" b="0" i="0" u="none" strike="noStrike" cap="none" baseline="0">
                <a:solidFill>
                  <a:schemeClr val="dk1"/>
                </a:solidFill>
                <a:latin typeface="Calibri"/>
                <a:ea typeface="Calibri"/>
                <a:cs typeface="Calibri"/>
                <a:sym typeface="Calibri"/>
              </a:rPr>
              <a:t>To display blocks all around our screen, it would be a little tedious to write down a line of code for each block. For that, we will use a very useful command, the « </a:t>
            </a:r>
            <a:r>
              <a:rPr lang="en-US" sz="1200" b="1" i="0" u="none" strike="noStrike" cap="none" baseline="0">
                <a:solidFill>
                  <a:schemeClr val="dk1"/>
                </a:solidFill>
                <a:latin typeface="Calibri"/>
                <a:ea typeface="Calibri"/>
                <a:cs typeface="Calibri"/>
                <a:sym typeface="Calibri"/>
              </a:rPr>
              <a:t> for</a:t>
            </a:r>
            <a:r>
              <a:rPr lang="en-US" sz="1200" b="0" i="0" u="none" strike="noStrike" cap="none" baseline="0">
                <a:solidFill>
                  <a:schemeClr val="dk1"/>
                </a:solidFill>
                <a:latin typeface="Calibri"/>
                <a:ea typeface="Calibri"/>
                <a:cs typeface="Calibri"/>
                <a:sym typeface="Calibri"/>
              </a:rPr>
              <a:t> loop » of Java.</a:t>
            </a:r>
          </a:p>
          <a:p>
            <a:pPr>
              <a:buNone/>
            </a:pPr>
            <a:r>
              <a:rPr lang="en-US" sz="1200" b="0" i="0" u="none" strike="noStrike" cap="none" baseline="0">
                <a:solidFill>
                  <a:schemeClr val="dk1"/>
                </a:solidFill>
                <a:latin typeface="Calibri"/>
                <a:ea typeface="Calibri"/>
                <a:cs typeface="Calibri"/>
                <a:sym typeface="Calibri"/>
              </a:rPr>
              <a:t> </a:t>
            </a:r>
          </a:p>
          <a:p>
            <a:pPr>
              <a:buNone/>
            </a:pPr>
            <a:r>
              <a:rPr lang="en-US" sz="1200" b="0" i="0" u="none" strike="noStrike" cap="none" baseline="0">
                <a:solidFill>
                  <a:schemeClr val="dk1"/>
                </a:solidFill>
                <a:latin typeface="Calibri"/>
                <a:ea typeface="Calibri"/>
                <a:cs typeface="Calibri"/>
                <a:sym typeface="Calibri"/>
              </a:rPr>
              <a:t>The syntax of a «  </a:t>
            </a:r>
            <a:r>
              <a:rPr lang="en-US" sz="1200" b="1" i="0" u="none" strike="noStrike" cap="none" baseline="0">
                <a:solidFill>
                  <a:schemeClr val="dk1"/>
                </a:solidFill>
                <a:latin typeface="Calibri"/>
                <a:ea typeface="Calibri"/>
                <a:cs typeface="Calibri"/>
                <a:sym typeface="Calibri"/>
              </a:rPr>
              <a:t>for </a:t>
            </a:r>
            <a:r>
              <a:rPr lang="en-US" sz="1200" b="0" i="0" u="none" strike="noStrike" cap="none" baseline="0">
                <a:solidFill>
                  <a:schemeClr val="dk1"/>
                </a:solidFill>
                <a:latin typeface="Calibri"/>
                <a:ea typeface="Calibri"/>
                <a:cs typeface="Calibri"/>
                <a:sym typeface="Calibri"/>
              </a:rPr>
              <a:t>loop</a:t>
            </a:r>
            <a:r>
              <a:rPr lang="en-US" sz="1200" b="1" i="0" u="none" strike="noStrike" cap="none" baseline="0">
                <a:solidFill>
                  <a:schemeClr val="dk1"/>
                </a:solidFill>
                <a:latin typeface="Calibri"/>
                <a:ea typeface="Calibri"/>
                <a:cs typeface="Calibri"/>
                <a:sym typeface="Calibri"/>
              </a:rPr>
              <a:t> »</a:t>
            </a:r>
            <a:r>
              <a:rPr lang="en-US" sz="1200" b="0" i="0" u="none" strike="noStrike" cap="none" baseline="0">
                <a:solidFill>
                  <a:schemeClr val="dk1"/>
                </a:solidFill>
                <a:latin typeface="Calibri"/>
                <a:ea typeface="Calibri"/>
                <a:cs typeface="Calibri"/>
                <a:sym typeface="Calibri"/>
              </a:rPr>
              <a:t> is the following :</a:t>
            </a:r>
          </a:p>
          <a:p>
            <a:endParaRPr lang="en-US" sz="1200" b="0" i="0" u="none" strike="noStrike" cap="none" baseline="0">
              <a:solidFill>
                <a:schemeClr val="dk1"/>
              </a:solidFill>
              <a:latin typeface="Calibri"/>
              <a:ea typeface="Calibri"/>
              <a:cs typeface="Calibri"/>
              <a:sym typeface="Calibri"/>
            </a:endParaRPr>
          </a:p>
          <a:p>
            <a:endParaRPr lang="en-US" sz="1200" b="0" i="0" u="none" strike="noStrike" cap="none" baseline="0">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ct val="25000"/>
              <a:buFont typeface="Calibri"/>
              <a:buNone/>
            </a:pPr>
            <a:r>
              <a:rPr lang="en-US" sz="1200" b="0" i="0" u="none" strike="noStrike" cap="none" baseline="0">
                <a:solidFill>
                  <a:schemeClr val="dk1"/>
                </a:solidFill>
                <a:latin typeface="Calibri"/>
                <a:ea typeface="Calibri"/>
                <a:cs typeface="Calibri"/>
                <a:sym typeface="Calibri"/>
              </a:rPr>
              <a:t>The following schema illustrates the execution of that loop:</a:t>
            </a:r>
          </a:p>
          <a:p>
            <a:endParaRPr lang="en-US" sz="1200" b="0" i="0" u="none" strike="noStrike" cap="none" baseline="0">
              <a:solidFill>
                <a:schemeClr val="dk1"/>
              </a:solidFill>
              <a:latin typeface="Calibri"/>
              <a:ea typeface="Calibri"/>
              <a:cs typeface="Calibri"/>
              <a:sym typeface="Calibri"/>
            </a:endParaRPr>
          </a:p>
          <a:p>
            <a:endParaRPr lang="en-US" sz="1200" b="0" i="0" u="none" strike="noStrike" cap="none" baseline="0">
              <a:solidFill>
                <a:schemeClr val="dk1"/>
              </a:solidFill>
              <a:latin typeface="Calibri"/>
              <a:ea typeface="Calibri"/>
              <a:cs typeface="Calibri"/>
              <a:sym typeface="Calibri"/>
            </a:endParaRPr>
          </a:p>
          <a:p>
            <a:pPr>
              <a:buNone/>
            </a:pPr>
            <a:r>
              <a:rPr lang="en-US" sz="1200" b="0" i="0" u="none" strike="noStrike" cap="none" baseline="0">
                <a:solidFill>
                  <a:schemeClr val="dk1"/>
                </a:solidFill>
                <a:latin typeface="Calibri"/>
                <a:ea typeface="Calibri"/>
                <a:cs typeface="Calibri"/>
                <a:sym typeface="Calibri"/>
              </a:rPr>
              <a:t>To display the borders of our game, we will write a first loop that defines a variable x, from 0 to the width of the game. In this loop, we display the blocks on the top and the bottom (note that, as we the first line index is 0, the last line index is the number of lines – 1).</a:t>
            </a:r>
          </a:p>
          <a:p>
            <a:pPr>
              <a:buNone/>
            </a:pPr>
            <a:r>
              <a:rPr lang="en-US" sz="1200" b="0" i="0" u="none" strike="noStrike" cap="none" baseline="0">
                <a:solidFill>
                  <a:schemeClr val="dk1"/>
                </a:solidFill>
                <a:latin typeface="Calibri"/>
                <a:ea typeface="Calibri"/>
                <a:cs typeface="Calibri"/>
                <a:sym typeface="Calibri"/>
              </a:rPr>
              <a:t> </a:t>
            </a:r>
          </a:p>
          <a:p>
            <a:pPr>
              <a:buNone/>
            </a:pPr>
            <a:r>
              <a:rPr lang="en-US" sz="1200" b="0" i="0" u="none" strike="noStrike" cap="none" baseline="0">
                <a:solidFill>
                  <a:schemeClr val="dk1"/>
                </a:solidFill>
                <a:latin typeface="Calibri"/>
                <a:ea typeface="Calibri"/>
                <a:cs typeface="Calibri"/>
                <a:sym typeface="Calibri"/>
              </a:rPr>
              <a:t>Next, a second loop will define a variable y, from 0 to the game height, and in this loop, we will display the blocks on the left and on the right</a:t>
            </a:r>
            <a:r>
              <a:rPr lang="en-US" sz="1800" b="0" i="0" u="none" strike="noStrike" cap="none" baseline="0"/>
              <a:t> </a:t>
            </a:r>
          </a:p>
          <a:p>
            <a:endParaRPr lang="en-US" sz="1800" b="0" i="0" u="none" strike="noStrike" cap="none" baseline="0"/>
          </a:p>
          <a:p>
            <a:endParaRPr lang="en-US" sz="1800" b="0" i="0" u="none" strike="noStrike" cap="none" baseline="0"/>
          </a:p>
          <a:p>
            <a:pPr>
              <a:buNone/>
            </a:pPr>
            <a:r>
              <a:rPr lang="en-US" sz="1200" b="0" i="0" u="none" strike="noStrike" cap="none" baseline="0">
                <a:solidFill>
                  <a:schemeClr val="dk1"/>
                </a:solidFill>
                <a:latin typeface="Calibri"/>
                <a:ea typeface="Calibri"/>
                <a:cs typeface="Calibri"/>
                <a:sym typeface="Calibri"/>
              </a:rPr>
              <a:t>A few additional explanations here:</a:t>
            </a:r>
          </a:p>
          <a:p>
            <a:pPr>
              <a:buNone/>
            </a:pPr>
            <a:r>
              <a:rPr lang="en-US" sz="1200" b="0" i="0" u="none" strike="noStrike" cap="none" baseline="0">
                <a:solidFill>
                  <a:schemeClr val="dk1"/>
                </a:solidFill>
                <a:latin typeface="Calibri"/>
                <a:ea typeface="Calibri"/>
                <a:cs typeface="Calibri"/>
                <a:sym typeface="Calibri"/>
              </a:rPr>
              <a:t> </a:t>
            </a:r>
          </a:p>
          <a:p>
            <a:pPr marL="0" marR="0" lvl="0" indent="0" algn="l" rtl="0">
              <a:buSzPct val="25000"/>
              <a:buNone/>
            </a:pPr>
            <a:r>
              <a:rPr lang="en-US" sz="1200" b="0" i="0" u="none" strike="noStrike" cap="none" baseline="0">
                <a:solidFill>
                  <a:schemeClr val="dk1"/>
                </a:solidFill>
                <a:latin typeface="Calibri"/>
                <a:ea typeface="Calibri"/>
                <a:cs typeface="Calibri"/>
                <a:sym typeface="Calibri"/>
              </a:rPr>
              <a:t> - Variables in Java are always </a:t>
            </a:r>
            <a:r>
              <a:rPr lang="en-US" sz="1200" b="1" i="0" u="none" strike="noStrike" cap="none" baseline="0">
                <a:solidFill>
                  <a:schemeClr val="dk1"/>
                </a:solidFill>
                <a:latin typeface="Calibri"/>
                <a:ea typeface="Calibri"/>
                <a:cs typeface="Calibri"/>
                <a:sym typeface="Calibri"/>
              </a:rPr>
              <a:t>typed</a:t>
            </a:r>
            <a:r>
              <a:rPr lang="en-US" sz="1200" b="0" i="0" u="none" strike="noStrike" cap="none" baseline="0">
                <a:solidFill>
                  <a:schemeClr val="dk1"/>
                </a:solidFill>
                <a:latin typeface="Calibri"/>
                <a:ea typeface="Calibri"/>
                <a:cs typeface="Calibri"/>
                <a:sym typeface="Calibri"/>
              </a:rPr>
              <a:t>, here the type of the variable x and y is </a:t>
            </a:r>
            <a:r>
              <a:rPr lang="en-US" sz="1200" b="1" i="0" u="none" strike="noStrike" cap="none" baseline="0">
                <a:solidFill>
                  <a:schemeClr val="dk1"/>
                </a:solidFill>
                <a:latin typeface="Calibri"/>
                <a:ea typeface="Calibri"/>
                <a:cs typeface="Calibri"/>
                <a:sym typeface="Calibri"/>
              </a:rPr>
              <a:t>int</a:t>
            </a:r>
            <a:r>
              <a:rPr lang="en-US" sz="1200" b="0" i="0" u="none" strike="noStrike" cap="none" baseline="0">
                <a:solidFill>
                  <a:schemeClr val="dk1"/>
                </a:solidFill>
                <a:latin typeface="Calibri"/>
                <a:ea typeface="Calibri"/>
                <a:cs typeface="Calibri"/>
                <a:sym typeface="Calibri"/>
              </a:rPr>
              <a:t>. We will often use this type which represents an integer number (0, 1, 2, …)</a:t>
            </a:r>
          </a:p>
          <a:p>
            <a:pPr marL="0" marR="0" lvl="0" indent="0" algn="l" rtl="0">
              <a:buSzPct val="25000"/>
              <a:buNone/>
            </a:pPr>
            <a:r>
              <a:rPr lang="en-US" sz="1200" b="0" i="0" u="none" strike="noStrike" cap="none" baseline="0">
                <a:solidFill>
                  <a:schemeClr val="dk1"/>
                </a:solidFill>
                <a:latin typeface="Calibri"/>
                <a:ea typeface="Calibri"/>
                <a:cs typeface="Calibri"/>
                <a:sym typeface="Calibri"/>
              </a:rPr>
              <a:t> - The statement </a:t>
            </a:r>
            <a:r>
              <a:rPr lang="en-US" sz="1200" b="1" i="0" u="none" strike="noStrike" cap="none" baseline="0">
                <a:solidFill>
                  <a:schemeClr val="dk1"/>
                </a:solidFill>
                <a:latin typeface="Calibri"/>
                <a:ea typeface="Calibri"/>
                <a:cs typeface="Calibri"/>
                <a:sym typeface="Calibri"/>
              </a:rPr>
              <a:t>variable = &lt;expression&gt; ;  </a:t>
            </a:r>
            <a:r>
              <a:rPr lang="en-US" sz="1200" b="0" i="0" u="none" strike="noStrike" cap="none" baseline="0">
                <a:solidFill>
                  <a:schemeClr val="dk1"/>
                </a:solidFill>
                <a:latin typeface="Calibri"/>
                <a:ea typeface="Calibri"/>
                <a:cs typeface="Calibri"/>
                <a:sym typeface="Calibri"/>
              </a:rPr>
              <a:t>allow to assign the value of the expression to the variable. So, the statement </a:t>
            </a:r>
            <a:r>
              <a:rPr lang="en-US" sz="1200" b="1" i="0" u="none" strike="noStrike" cap="none" baseline="0">
                <a:solidFill>
                  <a:schemeClr val="dk1"/>
                </a:solidFill>
                <a:latin typeface="Calibri"/>
                <a:ea typeface="Calibri"/>
                <a:cs typeface="Calibri"/>
                <a:sym typeface="Calibri"/>
              </a:rPr>
              <a:t>x = 0;</a:t>
            </a:r>
            <a:r>
              <a:rPr lang="en-US" sz="1200" b="0" i="0" u="none" strike="noStrike" cap="none" baseline="0">
                <a:solidFill>
                  <a:schemeClr val="dk1"/>
                </a:solidFill>
                <a:latin typeface="Calibri"/>
                <a:ea typeface="Calibri"/>
                <a:cs typeface="Calibri"/>
                <a:sym typeface="Calibri"/>
              </a:rPr>
              <a:t> allow to initialize the variable </a:t>
            </a:r>
            <a:r>
              <a:rPr lang="en-US" sz="1200" b="1" i="0" u="none" strike="noStrike" cap="none" baseline="0">
                <a:solidFill>
                  <a:schemeClr val="dk1"/>
                </a:solidFill>
                <a:latin typeface="Calibri"/>
                <a:ea typeface="Calibri"/>
                <a:cs typeface="Calibri"/>
                <a:sym typeface="Calibri"/>
              </a:rPr>
              <a:t>x</a:t>
            </a:r>
            <a:r>
              <a:rPr lang="en-US" sz="1200" b="0" i="0" u="none" strike="noStrike" cap="none" baseline="0">
                <a:solidFill>
                  <a:schemeClr val="dk1"/>
                </a:solidFill>
                <a:latin typeface="Calibri"/>
                <a:ea typeface="Calibri"/>
                <a:cs typeface="Calibri"/>
                <a:sym typeface="Calibri"/>
              </a:rPr>
              <a:t> with the value </a:t>
            </a:r>
            <a:r>
              <a:rPr lang="en-US" sz="1200" b="1" i="0" u="none" strike="noStrike" cap="none" baseline="0">
                <a:solidFill>
                  <a:schemeClr val="dk1"/>
                </a:solidFill>
                <a:latin typeface="Calibri"/>
                <a:ea typeface="Calibri"/>
                <a:cs typeface="Calibri"/>
                <a:sym typeface="Calibri"/>
              </a:rPr>
              <a:t>0</a:t>
            </a:r>
            <a:r>
              <a:rPr lang="en-US" sz="1200" b="0" i="0" u="none" strike="noStrike" cap="none" baseline="0">
                <a:solidFill>
                  <a:schemeClr val="dk1"/>
                </a:solidFill>
                <a:latin typeface="Calibri"/>
                <a:ea typeface="Calibri"/>
                <a:cs typeface="Calibri"/>
                <a:sym typeface="Calibri"/>
              </a:rPr>
              <a:t>. </a:t>
            </a:r>
          </a:p>
          <a:p>
            <a:pPr marL="0" marR="0" lvl="0" indent="0" algn="l" rtl="0">
              <a:buSzPct val="25000"/>
              <a:buNone/>
            </a:pPr>
            <a:r>
              <a:rPr lang="en-US" sz="1200" b="0" i="0" u="none" strike="noStrike" cap="none" baseline="0">
                <a:solidFill>
                  <a:schemeClr val="dk1"/>
                </a:solidFill>
                <a:latin typeface="Calibri"/>
                <a:ea typeface="Calibri"/>
                <a:cs typeface="Calibri"/>
                <a:sym typeface="Calibri"/>
              </a:rPr>
              <a:t> - All statements in Java always end with </a:t>
            </a:r>
            <a:r>
              <a:rPr lang="en-US" sz="1200" b="1" i="0" u="none" strike="noStrike" cap="none" baseline="0">
                <a:solidFill>
                  <a:schemeClr val="dk1"/>
                </a:solidFill>
                <a:latin typeface="Calibri"/>
                <a:ea typeface="Calibri"/>
                <a:cs typeface="Calibri"/>
                <a:sym typeface="Calibri"/>
              </a:rPr>
              <a:t>;</a:t>
            </a:r>
          </a:p>
          <a:p>
            <a:pPr marL="0" marR="0" lvl="0" indent="0" algn="l" rtl="0">
              <a:buSzPct val="25000"/>
              <a:buNone/>
            </a:pPr>
            <a:r>
              <a:rPr lang="en-US" sz="1200" b="0" i="0" u="none" strike="noStrike" cap="none" baseline="0">
                <a:solidFill>
                  <a:schemeClr val="dk1"/>
                </a:solidFill>
                <a:latin typeface="Calibri"/>
                <a:ea typeface="Calibri"/>
                <a:cs typeface="Calibri"/>
                <a:sym typeface="Calibri"/>
              </a:rPr>
              <a:t> - The statement </a:t>
            </a:r>
            <a:r>
              <a:rPr lang="en-US" sz="1200" b="1" i="0" u="none" strike="noStrike" cap="none" baseline="0">
                <a:solidFill>
                  <a:schemeClr val="dk1"/>
                </a:solidFill>
                <a:latin typeface="Calibri"/>
                <a:ea typeface="Calibri"/>
                <a:cs typeface="Calibri"/>
                <a:sym typeface="Calibri"/>
              </a:rPr>
              <a:t>x++ ;</a:t>
            </a:r>
            <a:r>
              <a:rPr lang="en-US" sz="1200" b="0" i="0" u="none" strike="noStrike" cap="none" baseline="0">
                <a:solidFill>
                  <a:schemeClr val="dk1"/>
                </a:solidFill>
                <a:latin typeface="Calibri"/>
                <a:ea typeface="Calibri"/>
                <a:cs typeface="Calibri"/>
                <a:sym typeface="Calibri"/>
              </a:rPr>
              <a:t> allow to add 1 to the variable x. it is equivalent to the instruction </a:t>
            </a:r>
            <a:r>
              <a:rPr lang="en-US" sz="1200" b="1" i="0" u="none" strike="noStrike" cap="none" baseline="0">
                <a:solidFill>
                  <a:schemeClr val="dk1"/>
                </a:solidFill>
                <a:latin typeface="Calibri"/>
                <a:ea typeface="Calibri"/>
                <a:cs typeface="Calibri"/>
                <a:sym typeface="Calibri"/>
              </a:rPr>
              <a:t>x = x + 1 ;</a:t>
            </a:r>
            <a:r>
              <a:rPr lang="en-US" sz="1200" b="0" i="0" u="none" strike="noStrike" cap="none" baseline="0">
                <a:solidFill>
                  <a:schemeClr val="dk1"/>
                </a:solidFill>
                <a:latin typeface="Calibri"/>
                <a:ea typeface="Calibri"/>
                <a:cs typeface="Calibri"/>
                <a:sym typeface="Calibri"/>
              </a:rPr>
              <a:t> </a:t>
            </a:r>
          </a:p>
          <a:p>
            <a:pPr marL="0" marR="0" lvl="0" indent="0" algn="l" rtl="0">
              <a:lnSpc>
                <a:spcPct val="100000"/>
              </a:lnSpc>
              <a:spcBef>
                <a:spcPts val="0"/>
              </a:spcBef>
              <a:spcAft>
                <a:spcPts val="0"/>
              </a:spcAft>
              <a:buSzPct val="25000"/>
              <a:buFont typeface="Calibri"/>
              <a:buNone/>
            </a:pPr>
            <a:r>
              <a:rPr lang="en-US" sz="1200" b="0" i="0" u="none" strike="noStrike" cap="none" baseline="0">
                <a:solidFill>
                  <a:schemeClr val="dk1"/>
                </a:solidFill>
                <a:latin typeface="Calibri"/>
                <a:ea typeface="Calibri"/>
                <a:cs typeface="Calibri"/>
                <a:sym typeface="Calibri"/>
              </a:rPr>
              <a:t> - The methods </a:t>
            </a:r>
            <a:r>
              <a:rPr lang="en-US" sz="1200" b="1" i="0" u="none" strike="noStrike" cap="none" baseline="0">
                <a:solidFill>
                  <a:schemeClr val="dk1"/>
                </a:solidFill>
                <a:latin typeface="Calibri"/>
                <a:ea typeface="Calibri"/>
                <a:cs typeface="Calibri"/>
                <a:sym typeface="Calibri"/>
              </a:rPr>
              <a:t>getWidth()</a:t>
            </a:r>
            <a:r>
              <a:rPr lang="en-US" sz="1200" b="0" i="0" u="none" strike="noStrike" cap="none" baseline="0">
                <a:solidFill>
                  <a:schemeClr val="dk1"/>
                </a:solidFill>
                <a:latin typeface="Calibri"/>
                <a:ea typeface="Calibri"/>
                <a:cs typeface="Calibri"/>
                <a:sym typeface="Calibri"/>
              </a:rPr>
              <a:t> and </a:t>
            </a:r>
            <a:r>
              <a:rPr lang="en-US" sz="1200" b="1" i="0" u="none" strike="noStrike" cap="none" baseline="0">
                <a:solidFill>
                  <a:schemeClr val="dk1"/>
                </a:solidFill>
                <a:latin typeface="Calibri"/>
                <a:ea typeface="Calibri"/>
                <a:cs typeface="Calibri"/>
                <a:sym typeface="Calibri"/>
              </a:rPr>
              <a:t>getHeight()</a:t>
            </a:r>
            <a:r>
              <a:rPr lang="en-US" sz="1200" b="0" i="0" u="none" strike="noStrike" cap="none" baseline="0">
                <a:solidFill>
                  <a:schemeClr val="dk1"/>
                </a:solidFill>
                <a:latin typeface="Calibri"/>
                <a:ea typeface="Calibri"/>
                <a:cs typeface="Calibri"/>
                <a:sym typeface="Calibri"/>
              </a:rPr>
              <a:t> are inherited from the </a:t>
            </a:r>
            <a:r>
              <a:rPr lang="en-US" sz="1200" b="1" i="0" u="none" strike="noStrike" cap="none" baseline="0">
                <a:solidFill>
                  <a:schemeClr val="dk1"/>
                </a:solidFill>
                <a:latin typeface="Calibri"/>
                <a:ea typeface="Calibri"/>
                <a:cs typeface="Calibri"/>
                <a:sym typeface="Calibri"/>
              </a:rPr>
              <a:t>World </a:t>
            </a:r>
            <a:r>
              <a:rPr lang="en-US" sz="1200" b="0" i="0" u="none" strike="noStrike" cap="none" baseline="0">
                <a:solidFill>
                  <a:schemeClr val="dk1"/>
                </a:solidFill>
                <a:latin typeface="Calibri"/>
                <a:ea typeface="Calibri"/>
                <a:cs typeface="Calibri"/>
                <a:sym typeface="Calibri"/>
              </a:rPr>
              <a:t>class and allow to get the width and height of the world.</a:t>
            </a:r>
          </a:p>
          <a:p>
            <a:endParaRPr lang="en-US" sz="1200" b="0" i="0" u="none" strike="noStrike" cap="none" baseline="0">
              <a:solidFill>
                <a:schemeClr val="dk1"/>
              </a:solidFill>
              <a:latin typeface="Calibri"/>
              <a:ea typeface="Calibri"/>
              <a:cs typeface="Calibri"/>
              <a:sym typeface="Calibri"/>
            </a:endParaRPr>
          </a:p>
          <a:p>
            <a:endParaRPr lang="en-US" sz="1200" b="0" i="0" u="none" strike="noStrike" cap="none" baseline="0">
              <a:solidFill>
                <a:schemeClr val="dk1"/>
              </a:solidFill>
              <a:latin typeface="Calibri"/>
              <a:ea typeface="Calibri"/>
              <a:cs typeface="Calibri"/>
              <a:sym typeface="Calibri"/>
            </a:endParaRPr>
          </a:p>
        </p:txBody>
      </p:sp>
      <p:sp>
        <p:nvSpPr>
          <p:cNvPr id="240" name="Shape 24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buSzPct val="25000"/>
              <a:buNone/>
            </a:pPr>
            <a:r>
              <a:rPr lang="en-US"/>
              <a:t>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Shape 2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248" name="Shape 24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buNone/>
            </a:pPr>
            <a:r>
              <a:rPr lang="en-US" sz="1200" b="0" i="0" u="none" strike="noStrike" cap="none" baseline="0">
                <a:solidFill>
                  <a:schemeClr val="dk1"/>
                </a:solidFill>
                <a:latin typeface="Calibri"/>
                <a:ea typeface="Calibri"/>
                <a:cs typeface="Calibri"/>
                <a:sym typeface="Calibri"/>
              </a:rPr>
              <a:t>Compile your code, you should get the following screen</a:t>
            </a:r>
            <a:r>
              <a:rPr lang="en-US" sz="1800" b="0" i="0" u="none" strike="noStrike" cap="none" baseline="0"/>
              <a:t> </a:t>
            </a:r>
          </a:p>
        </p:txBody>
      </p:sp>
      <p:sp>
        <p:nvSpPr>
          <p:cNvPr id="249" name="Shape 24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buSzPct val="25000"/>
              <a:buNone/>
            </a:pPr>
            <a:r>
              <a:rPr lang="en-US"/>
              <a: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93" name="Shape 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258" name="Shape 25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buNone/>
            </a:pPr>
            <a:r>
              <a:rPr lang="en-US" sz="1200" b="0" i="0" u="none" strike="noStrike" cap="none" baseline="0">
                <a:solidFill>
                  <a:schemeClr val="dk1"/>
                </a:solidFill>
                <a:latin typeface="Calibri"/>
                <a:ea typeface="Calibri"/>
                <a:cs typeface="Calibri"/>
                <a:sym typeface="Calibri"/>
              </a:rPr>
              <a:t>Create a new sub-class of our Block class</a:t>
            </a:r>
            <a:r>
              <a:rPr lang="en-US" sz="1800" b="0" i="0" u="none" strike="noStrike" cap="none" baseline="0"/>
              <a:t> </a:t>
            </a:r>
          </a:p>
          <a:p>
            <a:endParaRPr lang="en-US" sz="1800" b="0" i="0" u="none" strike="noStrike" cap="none" baseline="0"/>
          </a:p>
          <a:p>
            <a:pPr marL="0" marR="0" lvl="0" indent="0" algn="l" rtl="0">
              <a:lnSpc>
                <a:spcPct val="100000"/>
              </a:lnSpc>
              <a:spcBef>
                <a:spcPts val="0"/>
              </a:spcBef>
              <a:spcAft>
                <a:spcPts val="0"/>
              </a:spcAft>
              <a:buSzPct val="25000"/>
              <a:buFont typeface="Calibri"/>
              <a:buNone/>
            </a:pPr>
            <a:r>
              <a:rPr lang="en-US" sz="1200" b="0" i="0" u="none" strike="noStrike" cap="none" baseline="0">
                <a:solidFill>
                  <a:schemeClr val="dk1"/>
                </a:solidFill>
                <a:latin typeface="Calibri"/>
                <a:ea typeface="Calibri"/>
                <a:cs typeface="Calibri"/>
                <a:sym typeface="Calibri"/>
              </a:rPr>
              <a:t>Call it </a:t>
            </a:r>
            <a:r>
              <a:rPr lang="en-US" sz="1200" b="1" i="0" u="none" strike="noStrike" cap="none" baseline="0">
                <a:solidFill>
                  <a:schemeClr val="dk1"/>
                </a:solidFill>
                <a:latin typeface="Calibri"/>
                <a:ea typeface="Calibri"/>
                <a:cs typeface="Calibri"/>
                <a:sym typeface="Calibri"/>
              </a:rPr>
              <a:t>SnakeBody</a:t>
            </a:r>
            <a:r>
              <a:rPr lang="en-US" sz="1200" b="0" i="0" u="none" strike="noStrike" cap="none" baseline="0">
                <a:solidFill>
                  <a:schemeClr val="dk1"/>
                </a:solidFill>
                <a:latin typeface="Calibri"/>
                <a:ea typeface="Calibri"/>
                <a:cs typeface="Calibri"/>
                <a:sym typeface="Calibri"/>
              </a:rPr>
              <a:t> et choose the image of Bobby, </a:t>
            </a:r>
            <a:r>
              <a:rPr lang="en-US" sz="1200" b="1" i="0" u="none" strike="noStrike" cap="none" baseline="0">
                <a:solidFill>
                  <a:schemeClr val="dk1"/>
                </a:solidFill>
                <a:latin typeface="Calibri"/>
                <a:ea typeface="Calibri"/>
                <a:cs typeface="Calibri"/>
                <a:sym typeface="Calibri"/>
              </a:rPr>
              <a:t>bobby.png</a:t>
            </a:r>
            <a:r>
              <a:rPr lang="en-US" sz="1800" b="0" i="0" u="none" strike="noStrike" cap="none" baseline="0"/>
              <a:t> </a:t>
            </a:r>
          </a:p>
        </p:txBody>
      </p:sp>
      <p:sp>
        <p:nvSpPr>
          <p:cNvPr id="259" name="Shape 25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buSzPct val="25000"/>
              <a:buNone/>
            </a:pPr>
            <a:r>
              <a:rPr lang="en-US"/>
              <a:t>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270" name="Shape 27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buNone/>
            </a:pPr>
            <a:r>
              <a:rPr lang="en-US" sz="1200" b="0" i="0" u="none" strike="noStrike" cap="none" baseline="0">
                <a:solidFill>
                  <a:schemeClr val="dk1"/>
                </a:solidFill>
                <a:latin typeface="Calibri"/>
                <a:ea typeface="Calibri"/>
                <a:cs typeface="Calibri"/>
                <a:sym typeface="Calibri"/>
              </a:rPr>
              <a:t>The snake in our game will be a « list » of SnakeBody. For that, the </a:t>
            </a:r>
            <a:r>
              <a:rPr lang="en-US" sz="1200" b="1" i="0" u="none" strike="noStrike" cap="none" baseline="0">
                <a:solidFill>
                  <a:schemeClr val="dk1"/>
                </a:solidFill>
                <a:latin typeface="Calibri"/>
                <a:ea typeface="Calibri"/>
                <a:cs typeface="Calibri"/>
                <a:sym typeface="Calibri"/>
              </a:rPr>
              <a:t>SnakeWorld</a:t>
            </a:r>
            <a:r>
              <a:rPr lang="en-US" sz="1200" b="0" i="0" u="none" strike="noStrike" cap="none" baseline="0">
                <a:solidFill>
                  <a:schemeClr val="dk1"/>
                </a:solidFill>
                <a:latin typeface="Calibri"/>
                <a:ea typeface="Calibri"/>
                <a:cs typeface="Calibri"/>
                <a:sym typeface="Calibri"/>
              </a:rPr>
              <a:t> will define a property so the list of SnakeBody will be part of its « state ».</a:t>
            </a:r>
          </a:p>
          <a:p>
            <a:pPr>
              <a:buNone/>
            </a:pPr>
            <a:r>
              <a:rPr lang="en-US" sz="1200" b="0" i="0" u="none" strike="noStrike" cap="none" baseline="0">
                <a:solidFill>
                  <a:schemeClr val="dk1"/>
                </a:solidFill>
                <a:latin typeface="Calibri"/>
                <a:ea typeface="Calibri"/>
                <a:cs typeface="Calibri"/>
                <a:sym typeface="Calibri"/>
              </a:rPr>
              <a:t> </a:t>
            </a:r>
          </a:p>
          <a:p>
            <a:pPr>
              <a:buNone/>
            </a:pPr>
            <a:r>
              <a:rPr lang="en-US" sz="1200" b="0" i="0" u="none" strike="noStrike" cap="none" baseline="0">
                <a:solidFill>
                  <a:schemeClr val="dk1"/>
                </a:solidFill>
                <a:latin typeface="Calibri"/>
                <a:ea typeface="Calibri"/>
                <a:cs typeface="Calibri"/>
                <a:sym typeface="Calibri"/>
              </a:rPr>
              <a:t>Open the </a:t>
            </a:r>
            <a:r>
              <a:rPr lang="en-US" sz="1200" b="1" i="0" u="none" strike="noStrike" cap="none" baseline="0">
                <a:solidFill>
                  <a:schemeClr val="dk1"/>
                </a:solidFill>
                <a:latin typeface="Calibri"/>
                <a:ea typeface="Calibri"/>
                <a:cs typeface="Calibri"/>
                <a:sym typeface="Calibri"/>
              </a:rPr>
              <a:t>SnakeWorld</a:t>
            </a:r>
            <a:r>
              <a:rPr lang="en-US" sz="1200" b="0" i="0" u="none" strike="noStrike" cap="none" baseline="0">
                <a:solidFill>
                  <a:schemeClr val="dk1"/>
                </a:solidFill>
                <a:latin typeface="Calibri"/>
                <a:ea typeface="Calibri"/>
                <a:cs typeface="Calibri"/>
                <a:sym typeface="Calibri"/>
              </a:rPr>
              <a:t> class and add the following definition:</a:t>
            </a:r>
          </a:p>
          <a:p>
            <a:endParaRPr lang="en-US" sz="1200" b="0" i="0" u="none" strike="noStrike" cap="none" baseline="0">
              <a:solidFill>
                <a:schemeClr val="dk1"/>
              </a:solidFill>
              <a:latin typeface="Calibri"/>
              <a:ea typeface="Calibri"/>
              <a:cs typeface="Calibri"/>
              <a:sym typeface="Calibri"/>
            </a:endParaRPr>
          </a:p>
          <a:p>
            <a:pPr>
              <a:buNone/>
            </a:pPr>
            <a:r>
              <a:rPr lang="en-US" sz="1200" b="0" i="0" u="none" strike="noStrike" cap="none" baseline="0">
                <a:solidFill>
                  <a:schemeClr val="dk1"/>
                </a:solidFill>
                <a:latin typeface="Calibri"/>
                <a:ea typeface="Calibri"/>
                <a:cs typeface="Calibri"/>
                <a:sym typeface="Calibri"/>
              </a:rPr>
              <a:t>This definition creates an empty list of </a:t>
            </a:r>
            <a:r>
              <a:rPr lang="en-US" sz="1200" b="1" i="0" u="none" strike="noStrike" cap="none" baseline="0">
                <a:solidFill>
                  <a:schemeClr val="dk1"/>
                </a:solidFill>
                <a:latin typeface="Calibri"/>
                <a:ea typeface="Calibri"/>
                <a:cs typeface="Calibri"/>
                <a:sym typeface="Calibri"/>
              </a:rPr>
              <a:t>SnakeBody</a:t>
            </a:r>
            <a:r>
              <a:rPr lang="en-US" sz="1200" b="0" i="0" u="none" strike="noStrike" cap="none" baseline="0">
                <a:solidFill>
                  <a:schemeClr val="dk1"/>
                </a:solidFill>
                <a:latin typeface="Calibri"/>
                <a:ea typeface="Calibri"/>
                <a:cs typeface="Calibri"/>
                <a:sym typeface="Calibri"/>
              </a:rPr>
              <a:t>.</a:t>
            </a:r>
          </a:p>
          <a:p>
            <a:pPr>
              <a:buNone/>
            </a:pPr>
            <a:r>
              <a:rPr lang="en-US" sz="1200" b="0" i="0" u="none" strike="noStrike" cap="none" baseline="0">
                <a:solidFill>
                  <a:schemeClr val="dk1"/>
                </a:solidFill>
                <a:latin typeface="Calibri"/>
                <a:ea typeface="Calibri"/>
                <a:cs typeface="Calibri"/>
                <a:sym typeface="Calibri"/>
              </a:rPr>
              <a:t> </a:t>
            </a:r>
          </a:p>
          <a:p>
            <a:pPr>
              <a:buNone/>
            </a:pPr>
            <a:r>
              <a:rPr lang="en-US" sz="1200" b="0" i="0" u="none" strike="noStrike" cap="none" baseline="0">
                <a:solidFill>
                  <a:schemeClr val="dk1"/>
                </a:solidFill>
                <a:latin typeface="Calibri"/>
                <a:ea typeface="Calibri"/>
                <a:cs typeface="Calibri"/>
                <a:sym typeface="Calibri"/>
              </a:rPr>
              <a:t>To be able to use the </a:t>
            </a:r>
            <a:r>
              <a:rPr lang="en-US" sz="1200" b="1" i="0" u="none" strike="noStrike" cap="none" baseline="0">
                <a:solidFill>
                  <a:schemeClr val="dk1"/>
                </a:solidFill>
                <a:latin typeface="Calibri"/>
                <a:ea typeface="Calibri"/>
                <a:cs typeface="Calibri"/>
                <a:sym typeface="Calibri"/>
              </a:rPr>
              <a:t>LinkedList</a:t>
            </a:r>
            <a:r>
              <a:rPr lang="en-US" sz="1200" b="0" i="0" u="none" strike="noStrike" cap="none" baseline="0">
                <a:solidFill>
                  <a:schemeClr val="dk1"/>
                </a:solidFill>
                <a:latin typeface="Calibri"/>
                <a:ea typeface="Calibri"/>
                <a:cs typeface="Calibri"/>
                <a:sym typeface="Calibri"/>
              </a:rPr>
              <a:t> class of Java, you also need to add at the beginning of the </a:t>
            </a:r>
            <a:r>
              <a:rPr lang="en-US" sz="1200" b="1" i="0" u="none" strike="noStrike" cap="none" baseline="0">
                <a:solidFill>
                  <a:schemeClr val="dk1"/>
                </a:solidFill>
                <a:latin typeface="Calibri"/>
                <a:ea typeface="Calibri"/>
                <a:cs typeface="Calibri"/>
                <a:sym typeface="Calibri"/>
              </a:rPr>
              <a:t>SnakeWorld </a:t>
            </a:r>
            <a:r>
              <a:rPr lang="en-US" sz="1200" b="0" i="0" u="none" strike="noStrike" cap="none" baseline="0">
                <a:solidFill>
                  <a:schemeClr val="dk1"/>
                </a:solidFill>
                <a:latin typeface="Calibri"/>
                <a:ea typeface="Calibri"/>
                <a:cs typeface="Calibri"/>
                <a:sym typeface="Calibri"/>
              </a:rPr>
              <a:t>class, the following instruction:</a:t>
            </a:r>
          </a:p>
          <a:p>
            <a:endParaRPr lang="en-US" sz="1200" b="0" i="0" u="none" strike="noStrike" cap="none" baseline="0">
              <a:solidFill>
                <a:schemeClr val="dk1"/>
              </a:solidFill>
              <a:latin typeface="Calibri"/>
              <a:ea typeface="Calibri"/>
              <a:cs typeface="Calibri"/>
              <a:sym typeface="Calibri"/>
            </a:endParaRPr>
          </a:p>
          <a:p>
            <a:pPr>
              <a:buNone/>
            </a:pPr>
            <a:r>
              <a:rPr lang="en-US" sz="1200" b="0" i="0" u="none" strike="noStrike" cap="none" baseline="0">
                <a:solidFill>
                  <a:schemeClr val="dk1"/>
                </a:solidFill>
                <a:latin typeface="Calibri"/>
                <a:ea typeface="Calibri"/>
                <a:cs typeface="Calibri"/>
                <a:sym typeface="Calibri"/>
              </a:rPr>
              <a:t>Next, let’s add the first element in this list, in the SnakeWorld constructor</a:t>
            </a:r>
            <a:r>
              <a:rPr lang="en-US" sz="1800" b="0" i="0" u="none" strike="noStrike" cap="none" baseline="0"/>
              <a:t> </a:t>
            </a:r>
          </a:p>
          <a:p>
            <a:endParaRPr lang="en-US" sz="1800" b="0" i="0" u="none" strike="noStrike" cap="none" baseline="0"/>
          </a:p>
          <a:p>
            <a:pPr>
              <a:buNone/>
            </a:pPr>
            <a:r>
              <a:rPr lang="en-US" sz="1200" b="0" i="0" u="none" strike="noStrike" cap="none" baseline="0">
                <a:solidFill>
                  <a:schemeClr val="dk1"/>
                </a:solidFill>
                <a:latin typeface="Calibri"/>
                <a:ea typeface="Calibri"/>
                <a:cs typeface="Calibri"/>
                <a:sym typeface="Calibri"/>
              </a:rPr>
              <a:t>The first statement creates a new </a:t>
            </a:r>
            <a:r>
              <a:rPr lang="en-US" sz="1200" b="1" i="0" u="none" strike="noStrike" cap="none" baseline="0">
                <a:solidFill>
                  <a:schemeClr val="dk1"/>
                </a:solidFill>
                <a:latin typeface="Calibri"/>
                <a:ea typeface="Calibri"/>
                <a:cs typeface="Calibri"/>
                <a:sym typeface="Calibri"/>
              </a:rPr>
              <a:t>SnakeBody </a:t>
            </a:r>
            <a:r>
              <a:rPr lang="en-US" sz="1200" b="0" i="0" u="none" strike="noStrike" cap="none" baseline="0">
                <a:solidFill>
                  <a:schemeClr val="dk1"/>
                </a:solidFill>
                <a:latin typeface="Calibri"/>
                <a:ea typeface="Calibri"/>
                <a:cs typeface="Calibri"/>
                <a:sym typeface="Calibri"/>
              </a:rPr>
              <a:t>object</a:t>
            </a:r>
            <a:r>
              <a:rPr lang="en-US" sz="1800" b="0" i="0" u="none" strike="noStrike" cap="none" baseline="0"/>
              <a:t> </a:t>
            </a:r>
          </a:p>
          <a:p>
            <a:endParaRPr lang="en-US" sz="1800" b="0" i="0" u="none" strike="noStrike" cap="none" baseline="0"/>
          </a:p>
          <a:p>
            <a:pPr>
              <a:buNone/>
            </a:pPr>
            <a:r>
              <a:rPr lang="en-US" sz="1200" b="0" i="0" u="none" strike="noStrike" cap="none" baseline="0">
                <a:solidFill>
                  <a:schemeClr val="dk1"/>
                </a:solidFill>
                <a:latin typeface="Calibri"/>
                <a:ea typeface="Calibri"/>
                <a:cs typeface="Calibri"/>
                <a:sym typeface="Calibri"/>
              </a:rPr>
              <a:t>La première instruction crée un nouvel objet </a:t>
            </a:r>
            <a:r>
              <a:rPr lang="en-US" sz="1200" b="1" i="0" u="none" strike="noStrike" cap="none" baseline="0">
                <a:solidFill>
                  <a:schemeClr val="dk1"/>
                </a:solidFill>
                <a:latin typeface="Calibri"/>
                <a:ea typeface="Calibri"/>
                <a:cs typeface="Calibri"/>
                <a:sym typeface="Calibri"/>
              </a:rPr>
              <a:t>SnakeBody</a:t>
            </a:r>
            <a:r>
              <a:rPr lang="en-US" sz="1200" b="0" i="0" u="none" strike="noStrike" cap="none" baseline="0">
                <a:solidFill>
                  <a:schemeClr val="dk1"/>
                </a:solidFill>
                <a:latin typeface="Calibri"/>
                <a:ea typeface="Calibri"/>
                <a:cs typeface="Calibri"/>
                <a:sym typeface="Calibri"/>
              </a:rPr>
              <a:t>. </a:t>
            </a:r>
          </a:p>
          <a:p>
            <a:endParaRPr lang="en-US" sz="1200" b="0" i="0" u="none" strike="noStrike" cap="none" baseline="0">
              <a:solidFill>
                <a:schemeClr val="dk1"/>
              </a:solidFill>
              <a:latin typeface="Calibri"/>
              <a:ea typeface="Calibri"/>
              <a:cs typeface="Calibri"/>
              <a:sym typeface="Calibri"/>
            </a:endParaRPr>
          </a:p>
          <a:p>
            <a:pPr>
              <a:buNone/>
            </a:pPr>
            <a:r>
              <a:rPr lang="en-US" sz="1200" b="0" i="0" u="none" strike="noStrike" cap="none" baseline="0">
                <a:solidFill>
                  <a:schemeClr val="dk1"/>
                </a:solidFill>
                <a:latin typeface="Calibri"/>
                <a:ea typeface="Calibri"/>
                <a:cs typeface="Calibri"/>
                <a:sym typeface="Calibri"/>
              </a:rPr>
              <a:t>The second one uses the </a:t>
            </a:r>
            <a:r>
              <a:rPr lang="en-US" sz="1200" b="1" i="0" u="none" strike="noStrike" cap="none" baseline="0">
                <a:solidFill>
                  <a:schemeClr val="dk1"/>
                </a:solidFill>
                <a:latin typeface="Calibri"/>
                <a:ea typeface="Calibri"/>
                <a:cs typeface="Calibri"/>
                <a:sym typeface="Calibri"/>
              </a:rPr>
              <a:t>add()</a:t>
            </a:r>
            <a:r>
              <a:rPr lang="en-US" sz="1200" b="0" i="0" u="none" strike="noStrike" cap="none" baseline="0">
                <a:solidFill>
                  <a:schemeClr val="dk1"/>
                </a:solidFill>
                <a:latin typeface="Calibri"/>
                <a:ea typeface="Calibri"/>
                <a:cs typeface="Calibri"/>
                <a:sym typeface="Calibri"/>
              </a:rPr>
              <a:t> method on the </a:t>
            </a:r>
            <a:r>
              <a:rPr lang="en-US" sz="1200" b="1" i="0" u="none" strike="noStrike" cap="none" baseline="0">
                <a:solidFill>
                  <a:schemeClr val="dk1"/>
                </a:solidFill>
                <a:latin typeface="Calibri"/>
                <a:ea typeface="Calibri"/>
                <a:cs typeface="Calibri"/>
                <a:sym typeface="Calibri"/>
              </a:rPr>
              <a:t>snake </a:t>
            </a:r>
            <a:r>
              <a:rPr lang="en-US" sz="1200" b="0" i="0" u="none" strike="noStrike" cap="none" baseline="0">
                <a:solidFill>
                  <a:schemeClr val="dk1"/>
                </a:solidFill>
                <a:latin typeface="Calibri"/>
                <a:ea typeface="Calibri"/>
                <a:cs typeface="Calibri"/>
                <a:sym typeface="Calibri"/>
              </a:rPr>
              <a:t>list, allowing to add a new element (passed as input parameter) at the end of the list</a:t>
            </a:r>
            <a:r>
              <a:rPr lang="en-US" sz="1800" b="0" i="0" u="none" strike="noStrike" cap="none" baseline="0"/>
              <a:t> </a:t>
            </a:r>
          </a:p>
          <a:p>
            <a:endParaRPr lang="en-US" sz="1800" b="0" i="0" u="none" strike="noStrike" cap="none" baseline="0"/>
          </a:p>
          <a:p>
            <a:pPr>
              <a:buNone/>
            </a:pPr>
            <a:r>
              <a:rPr lang="en-US" sz="1200" b="0" i="0" u="none" strike="noStrike" cap="none" baseline="0">
                <a:solidFill>
                  <a:schemeClr val="dk1"/>
                </a:solidFill>
                <a:latin typeface="Calibri"/>
                <a:ea typeface="Calibri"/>
                <a:cs typeface="Calibri"/>
                <a:sym typeface="Calibri"/>
              </a:rPr>
              <a:t>And the third statement, display the new element in the world at the position (2,2), thanks to the use of the </a:t>
            </a:r>
            <a:r>
              <a:rPr lang="en-US" sz="1200" b="1" i="0" u="none" strike="noStrike" cap="none" baseline="0">
                <a:solidFill>
                  <a:schemeClr val="dk1"/>
                </a:solidFill>
                <a:latin typeface="Calibri"/>
                <a:ea typeface="Calibri"/>
                <a:cs typeface="Calibri"/>
                <a:sym typeface="Calibri"/>
              </a:rPr>
              <a:t>addObject()</a:t>
            </a:r>
            <a:r>
              <a:rPr lang="en-US" sz="1200" b="0" i="0" u="none" strike="noStrike" cap="none" baseline="0">
                <a:solidFill>
                  <a:schemeClr val="dk1"/>
                </a:solidFill>
                <a:latin typeface="Calibri"/>
                <a:ea typeface="Calibri"/>
                <a:cs typeface="Calibri"/>
                <a:sym typeface="Calibri"/>
              </a:rPr>
              <a:t> method that we already used to display the borders.</a:t>
            </a:r>
          </a:p>
          <a:p>
            <a:pPr>
              <a:buNone/>
            </a:pPr>
            <a:r>
              <a:rPr lang="en-US" sz="1200" b="0" i="0" u="none" strike="noStrike" cap="none" baseline="0">
                <a:solidFill>
                  <a:schemeClr val="dk1"/>
                </a:solidFill>
                <a:latin typeface="Calibri"/>
                <a:ea typeface="Calibri"/>
                <a:cs typeface="Calibri"/>
                <a:sym typeface="Calibri"/>
              </a:rPr>
              <a:t> </a:t>
            </a:r>
          </a:p>
          <a:p>
            <a:pPr>
              <a:buNone/>
            </a:pPr>
            <a:r>
              <a:rPr lang="en-US" sz="1200" b="0" i="0" u="none" strike="noStrike" cap="none" baseline="0">
                <a:solidFill>
                  <a:schemeClr val="dk1"/>
                </a:solidFill>
                <a:latin typeface="Calibri"/>
                <a:ea typeface="Calibri"/>
                <a:cs typeface="Calibri"/>
                <a:sym typeface="Calibri"/>
              </a:rPr>
              <a:t>Compile your changes, you should now see Bobby’s head at the position (2, 2).</a:t>
            </a:r>
          </a:p>
          <a:p>
            <a:endParaRPr lang="en-US" sz="1200" b="0" i="0" u="none" strike="noStrike" cap="none" baseline="0">
              <a:solidFill>
                <a:schemeClr val="dk1"/>
              </a:solidFill>
              <a:latin typeface="Calibri"/>
              <a:ea typeface="Calibri"/>
              <a:cs typeface="Calibri"/>
              <a:sym typeface="Calibri"/>
            </a:endParaRPr>
          </a:p>
        </p:txBody>
      </p:sp>
      <p:sp>
        <p:nvSpPr>
          <p:cNvPr id="271" name="Shape 27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buSzPct val="25000"/>
              <a:buNone/>
            </a:pPr>
            <a:r>
              <a:rPr lang="en-US"/>
              <a:t>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281" name="Shape 28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SzPct val="25000"/>
              <a:buFont typeface="Calibri"/>
              <a:buNone/>
            </a:pPr>
            <a:r>
              <a:rPr lang="en-US" sz="1200" b="0" i="0" u="none" strike="noStrike" cap="none" baseline="0">
                <a:solidFill>
                  <a:schemeClr val="dk1"/>
                </a:solidFill>
                <a:latin typeface="Calibri"/>
                <a:ea typeface="Calibri"/>
                <a:cs typeface="Calibri"/>
                <a:sym typeface="Calibri"/>
              </a:rPr>
              <a:t>To know in which direction Bobby is moving, we will add two new properties. One for the direction in the x-axis and one for the direction along the y-axis.</a:t>
            </a:r>
          </a:p>
          <a:p>
            <a:endParaRPr lang="en-US" sz="1200" b="0" i="0" u="none" strike="noStrike" cap="none" baseline="0">
              <a:solidFill>
                <a:schemeClr val="dk1"/>
              </a:solidFill>
              <a:latin typeface="Calibri"/>
              <a:ea typeface="Calibri"/>
              <a:cs typeface="Calibri"/>
              <a:sym typeface="Calibri"/>
            </a:endParaRPr>
          </a:p>
          <a:p>
            <a:pPr>
              <a:buNone/>
            </a:pPr>
            <a:r>
              <a:rPr lang="en-US" sz="1200" b="0" i="0" u="none" strike="noStrike" cap="none" baseline="0">
                <a:solidFill>
                  <a:schemeClr val="dk1"/>
                </a:solidFill>
                <a:latin typeface="Calibri"/>
                <a:ea typeface="Calibri"/>
                <a:cs typeface="Calibri"/>
                <a:sym typeface="Calibri"/>
              </a:rPr>
              <a:t>To start with a movement of Bobby to the right, the variable dx is initialize to 1 and dy is initialized to 0.</a:t>
            </a:r>
          </a:p>
          <a:p>
            <a:pPr>
              <a:buNone/>
            </a:pPr>
            <a:r>
              <a:rPr lang="en-US" sz="1200" b="0" i="0" u="none" strike="noStrike" cap="none" baseline="0">
                <a:solidFill>
                  <a:schemeClr val="dk1"/>
                </a:solidFill>
                <a:latin typeface="Calibri"/>
                <a:ea typeface="Calibri"/>
                <a:cs typeface="Calibri"/>
                <a:sym typeface="Calibri"/>
              </a:rPr>
              <a:t> </a:t>
            </a:r>
          </a:p>
          <a:p>
            <a:pPr>
              <a:buNone/>
            </a:pPr>
            <a:r>
              <a:rPr lang="en-US" sz="1200" b="0" i="0" u="none" strike="noStrike" cap="none" baseline="0">
                <a:solidFill>
                  <a:schemeClr val="dk1"/>
                </a:solidFill>
                <a:latin typeface="Calibri"/>
                <a:ea typeface="Calibri"/>
                <a:cs typeface="Calibri"/>
                <a:sym typeface="Calibri"/>
              </a:rPr>
              <a:t>Now, let’s add a method </a:t>
            </a:r>
            <a:r>
              <a:rPr lang="en-US" sz="1200" b="1" i="0" u="none" strike="noStrike" cap="none" baseline="0">
                <a:solidFill>
                  <a:schemeClr val="dk1"/>
                </a:solidFill>
                <a:latin typeface="Calibri"/>
                <a:ea typeface="Calibri"/>
                <a:cs typeface="Calibri"/>
                <a:sym typeface="Calibri"/>
              </a:rPr>
              <a:t>act()</a:t>
            </a:r>
            <a:r>
              <a:rPr lang="en-US" sz="1200" b="0" i="0" u="none" strike="noStrike" cap="none" baseline="0">
                <a:solidFill>
                  <a:schemeClr val="dk1"/>
                </a:solidFill>
                <a:latin typeface="Calibri"/>
                <a:ea typeface="Calibri"/>
                <a:cs typeface="Calibri"/>
                <a:sym typeface="Calibri"/>
              </a:rPr>
              <a:t> to our </a:t>
            </a:r>
            <a:r>
              <a:rPr lang="en-US" sz="1200" b="1" i="0" u="none" strike="noStrike" cap="none" baseline="0">
                <a:solidFill>
                  <a:schemeClr val="dk1"/>
                </a:solidFill>
                <a:latin typeface="Calibri"/>
                <a:ea typeface="Calibri"/>
                <a:cs typeface="Calibri"/>
                <a:sym typeface="Calibri"/>
              </a:rPr>
              <a:t>SnakeWorld</a:t>
            </a:r>
            <a:r>
              <a:rPr lang="en-US" sz="1200" b="0" i="0" u="none" strike="noStrike" cap="none" baseline="0">
                <a:solidFill>
                  <a:schemeClr val="dk1"/>
                </a:solidFill>
                <a:latin typeface="Calibri"/>
                <a:ea typeface="Calibri"/>
                <a:cs typeface="Calibri"/>
                <a:sym typeface="Calibri"/>
              </a:rPr>
              <a:t>. This method is called by Greenfoot continuously to make the game advance. It calls it on the </a:t>
            </a:r>
            <a:r>
              <a:rPr lang="en-US" sz="1200" b="1" i="0" u="none" strike="noStrike" cap="none" baseline="0">
                <a:solidFill>
                  <a:schemeClr val="dk1"/>
                </a:solidFill>
                <a:latin typeface="Calibri"/>
                <a:ea typeface="Calibri"/>
                <a:cs typeface="Calibri"/>
                <a:sym typeface="Calibri"/>
              </a:rPr>
              <a:t>World</a:t>
            </a:r>
            <a:r>
              <a:rPr lang="en-US" sz="1200" b="0" i="0" u="none" strike="noStrike" cap="none" baseline="0">
                <a:solidFill>
                  <a:schemeClr val="dk1"/>
                </a:solidFill>
                <a:latin typeface="Calibri"/>
                <a:ea typeface="Calibri"/>
                <a:cs typeface="Calibri"/>
                <a:sym typeface="Calibri"/>
              </a:rPr>
              <a:t> and on all the </a:t>
            </a:r>
            <a:r>
              <a:rPr lang="en-US" sz="1200" b="1" i="0" u="none" strike="noStrike" cap="none" baseline="0">
                <a:solidFill>
                  <a:schemeClr val="dk1"/>
                </a:solidFill>
                <a:latin typeface="Calibri"/>
                <a:ea typeface="Calibri"/>
                <a:cs typeface="Calibri"/>
                <a:sym typeface="Calibri"/>
              </a:rPr>
              <a:t>Actors</a:t>
            </a:r>
            <a:r>
              <a:rPr lang="en-US" sz="1200" b="0" i="0" u="none" strike="noStrike" cap="none" baseline="0">
                <a:solidFill>
                  <a:schemeClr val="dk1"/>
                </a:solidFill>
                <a:latin typeface="Calibri"/>
                <a:ea typeface="Calibri"/>
                <a:cs typeface="Calibri"/>
                <a:sym typeface="Calibri"/>
              </a:rPr>
              <a:t> that have been added to the </a:t>
            </a:r>
            <a:r>
              <a:rPr lang="en-US" sz="1200" b="1" i="0" u="none" strike="noStrike" cap="none" baseline="0">
                <a:solidFill>
                  <a:schemeClr val="dk1"/>
                </a:solidFill>
                <a:latin typeface="Calibri"/>
                <a:ea typeface="Calibri"/>
                <a:cs typeface="Calibri"/>
                <a:sym typeface="Calibri"/>
              </a:rPr>
              <a:t>World</a:t>
            </a:r>
            <a:r>
              <a:rPr lang="en-US" sz="1200" b="0" i="0" u="none" strike="noStrike" cap="none" baseline="0">
                <a:solidFill>
                  <a:schemeClr val="dk1"/>
                </a:solidFill>
                <a:latin typeface="Calibri"/>
                <a:ea typeface="Calibri"/>
                <a:cs typeface="Calibri"/>
                <a:sym typeface="Calibri"/>
              </a:rPr>
              <a:t>.</a:t>
            </a:r>
          </a:p>
          <a:p>
            <a:pPr>
              <a:buNone/>
            </a:pPr>
            <a:r>
              <a:rPr lang="en-US" sz="1200" b="0" i="0" u="none" strike="noStrike" cap="none" baseline="0">
                <a:solidFill>
                  <a:schemeClr val="dk1"/>
                </a:solidFill>
                <a:latin typeface="Calibri"/>
                <a:ea typeface="Calibri"/>
                <a:cs typeface="Calibri"/>
                <a:sym typeface="Calibri"/>
              </a:rPr>
              <a:t> </a:t>
            </a:r>
          </a:p>
          <a:p>
            <a:pPr>
              <a:buNone/>
            </a:pPr>
            <a:r>
              <a:rPr lang="en-US" sz="1200" b="0" i="0" u="none" strike="noStrike" cap="none" baseline="0">
                <a:solidFill>
                  <a:schemeClr val="dk1"/>
                </a:solidFill>
                <a:latin typeface="Calibri"/>
                <a:ea typeface="Calibri"/>
                <a:cs typeface="Calibri"/>
                <a:sym typeface="Calibri"/>
              </a:rPr>
              <a:t>Here follows a first version of the </a:t>
            </a:r>
            <a:r>
              <a:rPr lang="en-US" sz="1200" b="1" i="0" u="none" strike="noStrike" cap="none" baseline="0">
                <a:solidFill>
                  <a:schemeClr val="dk1"/>
                </a:solidFill>
                <a:latin typeface="Calibri"/>
                <a:ea typeface="Calibri"/>
                <a:cs typeface="Calibri"/>
                <a:sym typeface="Calibri"/>
              </a:rPr>
              <a:t>act()</a:t>
            </a:r>
            <a:r>
              <a:rPr lang="en-US" sz="1200" b="0" i="0" u="none" strike="noStrike" cap="none" baseline="0">
                <a:solidFill>
                  <a:schemeClr val="dk1"/>
                </a:solidFill>
                <a:latin typeface="Calibri"/>
                <a:ea typeface="Calibri"/>
                <a:cs typeface="Calibri"/>
                <a:sym typeface="Calibri"/>
              </a:rPr>
              <a:t> method.</a:t>
            </a:r>
          </a:p>
          <a:p>
            <a:endParaRPr lang="en-US" sz="1200" b="0" i="0" u="none" strike="noStrike" cap="none" baseline="0">
              <a:solidFill>
                <a:schemeClr val="dk1"/>
              </a:solidFill>
              <a:latin typeface="Calibri"/>
              <a:ea typeface="Calibri"/>
              <a:cs typeface="Calibri"/>
              <a:sym typeface="Calibri"/>
            </a:endParaRPr>
          </a:p>
          <a:p>
            <a:pPr>
              <a:buNone/>
            </a:pPr>
            <a:r>
              <a:rPr lang="en-US" sz="1200" b="0" i="0" u="none" strike="noStrike" cap="none" baseline="0">
                <a:solidFill>
                  <a:schemeClr val="dk1"/>
                </a:solidFill>
                <a:latin typeface="Calibri"/>
                <a:ea typeface="Calibri"/>
                <a:cs typeface="Calibri"/>
                <a:sym typeface="Calibri"/>
              </a:rPr>
              <a:t>In this first version, we take the current head (i.e. the last element in our list). The </a:t>
            </a:r>
            <a:r>
              <a:rPr lang="en-US" sz="1200" b="1" i="0" u="none" strike="noStrike" cap="none" baseline="0">
                <a:solidFill>
                  <a:schemeClr val="dk1"/>
                </a:solidFill>
                <a:latin typeface="Calibri"/>
                <a:ea typeface="Calibri"/>
                <a:cs typeface="Calibri"/>
                <a:sym typeface="Calibri"/>
              </a:rPr>
              <a:t>getLast() </a:t>
            </a:r>
            <a:r>
              <a:rPr lang="en-US" sz="1200" b="0" i="0" u="none" strike="noStrike" cap="none" baseline="0">
                <a:solidFill>
                  <a:schemeClr val="dk1"/>
                </a:solidFill>
                <a:latin typeface="Calibri"/>
                <a:ea typeface="Calibri"/>
                <a:cs typeface="Calibri"/>
                <a:sym typeface="Calibri"/>
              </a:rPr>
              <a:t>method</a:t>
            </a:r>
            <a:r>
              <a:rPr lang="en-US" sz="1200" b="1" i="0" u="none" strike="noStrike" cap="none" baseline="0">
                <a:solidFill>
                  <a:schemeClr val="dk1"/>
                </a:solidFill>
                <a:latin typeface="Calibri"/>
                <a:ea typeface="Calibri"/>
                <a:cs typeface="Calibri"/>
                <a:sym typeface="Calibri"/>
              </a:rPr>
              <a:t> </a:t>
            </a:r>
            <a:r>
              <a:rPr lang="en-US" sz="1200" b="0" i="0" u="none" strike="noStrike" cap="none" baseline="0">
                <a:solidFill>
                  <a:schemeClr val="dk1"/>
                </a:solidFill>
                <a:latin typeface="Calibri"/>
                <a:ea typeface="Calibri"/>
                <a:cs typeface="Calibri"/>
                <a:sym typeface="Calibri"/>
              </a:rPr>
              <a:t>on a </a:t>
            </a:r>
            <a:r>
              <a:rPr lang="en-US" sz="1200" b="1" i="0" u="none" strike="noStrike" cap="none" baseline="0">
                <a:solidFill>
                  <a:schemeClr val="dk1"/>
                </a:solidFill>
                <a:latin typeface="Calibri"/>
                <a:ea typeface="Calibri"/>
                <a:cs typeface="Calibri"/>
                <a:sym typeface="Calibri"/>
              </a:rPr>
              <a:t>LinkedList</a:t>
            </a:r>
            <a:r>
              <a:rPr lang="en-US" sz="1200" b="0" i="0" u="none" strike="noStrike" cap="none" baseline="0">
                <a:solidFill>
                  <a:schemeClr val="dk1"/>
                </a:solidFill>
                <a:latin typeface="Calibri"/>
                <a:ea typeface="Calibri"/>
                <a:cs typeface="Calibri"/>
                <a:sym typeface="Calibri"/>
              </a:rPr>
              <a:t> indeed returns the last element of that list.</a:t>
            </a:r>
          </a:p>
          <a:p>
            <a:pPr>
              <a:buNone/>
            </a:pPr>
            <a:r>
              <a:rPr lang="en-US" sz="1200" b="0" i="0" u="none" strike="noStrike" cap="none" baseline="0">
                <a:solidFill>
                  <a:schemeClr val="dk1"/>
                </a:solidFill>
                <a:latin typeface="Calibri"/>
                <a:ea typeface="Calibri"/>
                <a:cs typeface="Calibri"/>
                <a:sym typeface="Calibri"/>
              </a:rPr>
              <a:t> </a:t>
            </a:r>
          </a:p>
          <a:p>
            <a:pPr>
              <a:buNone/>
            </a:pPr>
            <a:r>
              <a:rPr lang="en-US" sz="1200" b="0" i="0" u="none" strike="noStrike" cap="none" baseline="0">
                <a:solidFill>
                  <a:schemeClr val="dk1"/>
                </a:solidFill>
                <a:latin typeface="Calibri"/>
                <a:ea typeface="Calibri"/>
                <a:cs typeface="Calibri"/>
                <a:sym typeface="Calibri"/>
              </a:rPr>
              <a:t>Next, we change the image of that element so it becomes an image of the tail element of the Snake.</a:t>
            </a:r>
          </a:p>
          <a:p>
            <a:pPr>
              <a:buNone/>
            </a:pPr>
            <a:r>
              <a:rPr lang="en-US" sz="1200" b="0" i="0" u="none" strike="noStrike" cap="none" baseline="0">
                <a:solidFill>
                  <a:schemeClr val="dk1"/>
                </a:solidFill>
                <a:latin typeface="Calibri"/>
                <a:ea typeface="Calibri"/>
                <a:cs typeface="Calibri"/>
                <a:sym typeface="Calibri"/>
              </a:rPr>
              <a:t> </a:t>
            </a:r>
          </a:p>
          <a:p>
            <a:pPr>
              <a:buNone/>
            </a:pPr>
            <a:r>
              <a:rPr lang="en-US" sz="1200" b="0" i="0" u="none" strike="noStrike" cap="none" baseline="0">
                <a:solidFill>
                  <a:schemeClr val="dk1"/>
                </a:solidFill>
                <a:latin typeface="Calibri"/>
                <a:ea typeface="Calibri"/>
                <a:cs typeface="Calibri"/>
                <a:sym typeface="Calibri"/>
              </a:rPr>
              <a:t>Next, we create a new head with the statement </a:t>
            </a:r>
            <a:r>
              <a:rPr lang="en-US" sz="1200" b="1" i="0" u="none" strike="noStrike" cap="none" baseline="0">
                <a:solidFill>
                  <a:schemeClr val="dk1"/>
                </a:solidFill>
                <a:latin typeface="Calibri"/>
                <a:ea typeface="Calibri"/>
                <a:cs typeface="Calibri"/>
                <a:sym typeface="Calibri"/>
              </a:rPr>
              <a:t>new SnakeBody()</a:t>
            </a:r>
            <a:r>
              <a:rPr lang="en-US" sz="1200" b="0" i="0" u="none" strike="noStrike" cap="none" baseline="0">
                <a:solidFill>
                  <a:schemeClr val="dk1"/>
                </a:solidFill>
                <a:latin typeface="Calibri"/>
                <a:ea typeface="Calibri"/>
                <a:cs typeface="Calibri"/>
                <a:sym typeface="Calibri"/>
              </a:rPr>
              <a:t>, and we compute the new position of this new head, based on the current position and the current movement direction (dx et dy).</a:t>
            </a:r>
          </a:p>
          <a:p>
            <a:endParaRPr lang="en-US" sz="1200" b="0" i="0" u="none" strike="noStrike" cap="none" baseline="0">
              <a:solidFill>
                <a:schemeClr val="dk1"/>
              </a:solidFill>
              <a:latin typeface="Calibri"/>
              <a:ea typeface="Calibri"/>
              <a:cs typeface="Calibri"/>
              <a:sym typeface="Calibri"/>
            </a:endParaRPr>
          </a:p>
          <a:p>
            <a:pPr>
              <a:buNone/>
            </a:pPr>
            <a:r>
              <a:rPr lang="en-US" sz="1200" b="0" i="0" u="none" strike="noStrike" cap="none" baseline="0">
                <a:solidFill>
                  <a:schemeClr val="dk1"/>
                </a:solidFill>
                <a:latin typeface="Calibri"/>
                <a:ea typeface="Calibri"/>
                <a:cs typeface="Calibri"/>
                <a:sym typeface="Calibri"/>
              </a:rPr>
              <a:t>Finally, we add the new head at the position in the world and we also add it to the list of the snake elements</a:t>
            </a:r>
            <a:r>
              <a:rPr lang="en-US" sz="1800" b="0" i="0" u="none" strike="noStrike" cap="none" baseline="0"/>
              <a:t> </a:t>
            </a:r>
          </a:p>
          <a:p>
            <a:endParaRPr lang="en-US" sz="1800" b="0" i="0" u="none" strike="noStrike" cap="none" baseline="0"/>
          </a:p>
          <a:p>
            <a:endParaRPr lang="en-US" sz="1800" b="0" i="0" u="none" strike="noStrike" cap="none" baseline="0"/>
          </a:p>
          <a:p>
            <a:pPr marL="0" marR="0" lvl="0" indent="0" algn="l" rtl="0">
              <a:lnSpc>
                <a:spcPct val="100000"/>
              </a:lnSpc>
              <a:spcBef>
                <a:spcPts val="0"/>
              </a:spcBef>
              <a:spcAft>
                <a:spcPts val="0"/>
              </a:spcAft>
              <a:buSzPct val="25000"/>
              <a:buFont typeface="Calibri"/>
              <a:buNone/>
            </a:pPr>
            <a:r>
              <a:rPr lang="en-US" sz="1200" b="0" i="0" u="none" strike="noStrike" cap="none" baseline="0">
                <a:solidFill>
                  <a:schemeClr val="dk1"/>
                </a:solidFill>
                <a:latin typeface="Calibri"/>
                <a:ea typeface="Calibri"/>
                <a:cs typeface="Calibri"/>
                <a:sym typeface="Calibri"/>
              </a:rPr>
              <a:t>Compile your changes and test the game by clicking « </a:t>
            </a:r>
            <a:r>
              <a:rPr lang="en-US" sz="1200" b="1" i="0" u="none" strike="noStrike" cap="none" baseline="0">
                <a:solidFill>
                  <a:schemeClr val="dk1"/>
                </a:solidFill>
                <a:latin typeface="Calibri"/>
                <a:ea typeface="Calibri"/>
                <a:cs typeface="Calibri"/>
                <a:sym typeface="Calibri"/>
              </a:rPr>
              <a:t>run » </a:t>
            </a:r>
            <a:r>
              <a:rPr lang="en-US" sz="1200" b="0" i="0" u="none" strike="noStrike" cap="none" baseline="0">
                <a:solidFill>
                  <a:schemeClr val="dk1"/>
                </a:solidFill>
                <a:latin typeface="Calibri"/>
                <a:ea typeface="Calibri"/>
                <a:cs typeface="Calibri"/>
                <a:sym typeface="Calibri"/>
              </a:rPr>
              <a:t>(to ask Greenfoot to call the act method continuously).</a:t>
            </a:r>
          </a:p>
          <a:p>
            <a:endParaRPr lang="en-US" sz="1200" b="0" i="0" u="none" strike="noStrike" cap="none" baseline="0">
              <a:solidFill>
                <a:schemeClr val="dk1"/>
              </a:solidFill>
              <a:latin typeface="Calibri"/>
              <a:ea typeface="Calibri"/>
              <a:cs typeface="Calibri"/>
              <a:sym typeface="Calibri"/>
            </a:endParaRPr>
          </a:p>
          <a:p>
            <a:pPr>
              <a:buNone/>
            </a:pPr>
            <a:r>
              <a:rPr lang="en-US" sz="1200" b="0" i="0" u="none" strike="noStrike" cap="none" baseline="0">
                <a:solidFill>
                  <a:schemeClr val="dk1"/>
                </a:solidFill>
                <a:latin typeface="Calibri"/>
                <a:ea typeface="Calibri"/>
                <a:cs typeface="Calibri"/>
                <a:sym typeface="Calibri"/>
              </a:rPr>
              <a:t>The snake is indeed going to the right, but it is also growing at each step until it hits the border</a:t>
            </a:r>
            <a:r>
              <a:rPr lang="en-US" sz="1800" b="0" i="0" u="none" strike="noStrike" cap="none" baseline="0"/>
              <a:t> </a:t>
            </a:r>
          </a:p>
          <a:p>
            <a:endParaRPr lang="en-US" sz="1800" b="0" i="0" u="none" strike="noStrike" cap="none" baseline="0"/>
          </a:p>
        </p:txBody>
      </p:sp>
      <p:sp>
        <p:nvSpPr>
          <p:cNvPr id="282" name="Shape 28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buSzPct val="25000"/>
              <a:buNone/>
            </a:pPr>
            <a:r>
              <a:rPr lang="en-US"/>
              <a:t>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294" name="Shape 29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buNone/>
            </a:pPr>
            <a:r>
              <a:rPr lang="en-US" sz="1200" b="0" i="0" u="none" strike="noStrike" cap="none" baseline="0">
                <a:solidFill>
                  <a:schemeClr val="dk1"/>
                </a:solidFill>
                <a:latin typeface="Calibri"/>
                <a:ea typeface="Calibri"/>
                <a:cs typeface="Calibri"/>
                <a:sym typeface="Calibri"/>
              </a:rPr>
              <a:t>Before going further, let’s introduce another important programming concept, the if statement.</a:t>
            </a:r>
          </a:p>
          <a:p>
            <a:endParaRPr lang="en-US" sz="1200" b="0" i="0" u="none" strike="noStrike" cap="none" baseline="0">
              <a:solidFill>
                <a:schemeClr val="dk1"/>
              </a:solidFill>
              <a:latin typeface="Calibri"/>
              <a:ea typeface="Calibri"/>
              <a:cs typeface="Calibri"/>
              <a:sym typeface="Calibri"/>
            </a:endParaRPr>
          </a:p>
          <a:p>
            <a:pPr>
              <a:buNone/>
            </a:pPr>
            <a:r>
              <a:rPr lang="en-US" sz="1200" b="0" i="0" u="none" strike="noStrike" cap="none" baseline="0">
                <a:solidFill>
                  <a:schemeClr val="dk1"/>
                </a:solidFill>
                <a:latin typeface="Calibri"/>
                <a:ea typeface="Calibri"/>
                <a:cs typeface="Calibri"/>
                <a:sym typeface="Calibri"/>
              </a:rPr>
              <a:t>The syntax of an </a:t>
            </a:r>
            <a:r>
              <a:rPr lang="en-US" sz="1200" b="1" i="0" u="none" strike="noStrike" cap="none" baseline="0">
                <a:solidFill>
                  <a:schemeClr val="dk1"/>
                </a:solidFill>
                <a:latin typeface="Calibri"/>
                <a:ea typeface="Calibri"/>
                <a:cs typeface="Calibri"/>
                <a:sym typeface="Calibri"/>
              </a:rPr>
              <a:t>if statement</a:t>
            </a:r>
            <a:r>
              <a:rPr lang="en-US" sz="1200" b="0" i="0" u="none" strike="noStrike" cap="none" baseline="0">
                <a:solidFill>
                  <a:schemeClr val="dk1"/>
                </a:solidFill>
                <a:latin typeface="Calibri"/>
                <a:ea typeface="Calibri"/>
                <a:cs typeface="Calibri"/>
                <a:sym typeface="Calibri"/>
              </a:rPr>
              <a:t> is the following</a:t>
            </a:r>
          </a:p>
          <a:p>
            <a:endParaRPr lang="en-US" sz="1200" b="0" i="0" u="none" strike="noStrike" cap="none" baseline="0">
              <a:solidFill>
                <a:schemeClr val="dk1"/>
              </a:solidFill>
              <a:latin typeface="Calibri"/>
              <a:ea typeface="Calibri"/>
              <a:cs typeface="Calibri"/>
              <a:sym typeface="Calibri"/>
            </a:endParaRPr>
          </a:p>
          <a:p>
            <a:endParaRPr lang="en-US" sz="1200" b="0" i="0" u="none" strike="noStrike" cap="none" baseline="0">
              <a:solidFill>
                <a:schemeClr val="dk1"/>
              </a:solidFill>
              <a:latin typeface="Calibri"/>
              <a:ea typeface="Calibri"/>
              <a:cs typeface="Calibri"/>
              <a:sym typeface="Calibri"/>
            </a:endParaRPr>
          </a:p>
          <a:p>
            <a:pPr>
              <a:buNone/>
            </a:pPr>
            <a:r>
              <a:rPr lang="en-US" sz="1200" b="0" i="0" u="none" strike="noStrike" cap="none" baseline="0">
                <a:solidFill>
                  <a:schemeClr val="dk1"/>
                </a:solidFill>
                <a:latin typeface="Calibri"/>
                <a:ea typeface="Calibri"/>
                <a:cs typeface="Calibri"/>
                <a:sym typeface="Calibri"/>
              </a:rPr>
              <a:t>And its execution depends on the </a:t>
            </a:r>
            <a:r>
              <a:rPr lang="en-US" sz="1200" b="1" i="0" u="none" strike="noStrike" cap="none" baseline="0">
                <a:solidFill>
                  <a:schemeClr val="dk1"/>
                </a:solidFill>
                <a:latin typeface="Calibri"/>
                <a:ea typeface="Calibri"/>
                <a:cs typeface="Calibri"/>
                <a:sym typeface="Calibri"/>
              </a:rPr>
              <a:t>condition </a:t>
            </a:r>
            <a:r>
              <a:rPr lang="en-US" sz="1200" b="0" i="0" u="none" strike="noStrike" cap="none" baseline="0">
                <a:solidFill>
                  <a:schemeClr val="dk1"/>
                </a:solidFill>
                <a:latin typeface="Calibri"/>
                <a:ea typeface="Calibri"/>
                <a:cs typeface="Calibri"/>
                <a:sym typeface="Calibri"/>
              </a:rPr>
              <a:t>:</a:t>
            </a:r>
          </a:p>
          <a:p>
            <a:endParaRPr lang="en-US" sz="1200" b="0" i="0" u="none" strike="noStrike" cap="none" baseline="0">
              <a:solidFill>
                <a:schemeClr val="dk1"/>
              </a:solidFill>
              <a:latin typeface="Calibri"/>
              <a:ea typeface="Calibri"/>
              <a:cs typeface="Calibri"/>
              <a:sym typeface="Calibri"/>
            </a:endParaRPr>
          </a:p>
          <a:p>
            <a:pPr>
              <a:buNone/>
            </a:pPr>
            <a:r>
              <a:rPr lang="en-US" sz="1200" b="0" i="0" u="none" strike="noStrike" cap="none" baseline="0">
                <a:solidFill>
                  <a:schemeClr val="dk1"/>
                </a:solidFill>
                <a:latin typeface="Calibri"/>
                <a:ea typeface="Calibri"/>
                <a:cs typeface="Calibri"/>
                <a:sym typeface="Calibri"/>
              </a:rPr>
              <a:t>Another form of the if statement is the </a:t>
            </a:r>
            <a:r>
              <a:rPr lang="en-US" sz="1200" b="1" i="0" u="none" strike="noStrike" cap="none" baseline="0">
                <a:solidFill>
                  <a:schemeClr val="dk1"/>
                </a:solidFill>
                <a:latin typeface="Calibri"/>
                <a:ea typeface="Calibri"/>
                <a:cs typeface="Calibri"/>
                <a:sym typeface="Calibri"/>
              </a:rPr>
              <a:t>if-then-else </a:t>
            </a:r>
            <a:r>
              <a:rPr lang="en-US" sz="1200" b="0" i="0" u="none" strike="noStrike" cap="none" baseline="0">
                <a:solidFill>
                  <a:schemeClr val="dk1"/>
                </a:solidFill>
                <a:latin typeface="Calibri"/>
                <a:ea typeface="Calibri"/>
                <a:cs typeface="Calibri"/>
                <a:sym typeface="Calibri"/>
              </a:rPr>
              <a:t>allowing to define two behaviors:</a:t>
            </a:r>
          </a:p>
          <a:p>
            <a:endParaRPr lang="en-US" sz="1200" b="0" i="0" u="none" strike="noStrike" cap="none" baseline="0">
              <a:solidFill>
                <a:schemeClr val="dk1"/>
              </a:solidFill>
              <a:latin typeface="Calibri"/>
              <a:ea typeface="Calibri"/>
              <a:cs typeface="Calibri"/>
              <a:sym typeface="Calibri"/>
            </a:endParaRPr>
          </a:p>
          <a:p>
            <a:pPr>
              <a:buNone/>
            </a:pPr>
            <a:r>
              <a:rPr lang="en-US" sz="1200" b="0" i="0" u="none" strike="noStrike" cap="none" baseline="0">
                <a:solidFill>
                  <a:schemeClr val="dk1"/>
                </a:solidFill>
                <a:latin typeface="Calibri"/>
                <a:ea typeface="Calibri"/>
                <a:cs typeface="Calibri"/>
                <a:sym typeface="Calibri"/>
              </a:rPr>
              <a:t>Again, its execution depends on the </a:t>
            </a:r>
            <a:r>
              <a:rPr lang="en-US" sz="1200" b="1" i="0" u="none" strike="noStrike" cap="none" baseline="0">
                <a:solidFill>
                  <a:schemeClr val="dk1"/>
                </a:solidFill>
                <a:latin typeface="Calibri"/>
                <a:ea typeface="Calibri"/>
                <a:cs typeface="Calibri"/>
                <a:sym typeface="Calibri"/>
              </a:rPr>
              <a:t>condition :</a:t>
            </a:r>
          </a:p>
          <a:p>
            <a:endParaRPr lang="en-US" sz="1200" b="1" i="0" u="none" strike="noStrike" cap="none" baseline="0">
              <a:solidFill>
                <a:schemeClr val="dk1"/>
              </a:solidFill>
              <a:latin typeface="Calibri"/>
              <a:ea typeface="Calibri"/>
              <a:cs typeface="Calibri"/>
              <a:sym typeface="Calibri"/>
            </a:endParaRPr>
          </a:p>
        </p:txBody>
      </p:sp>
      <p:sp>
        <p:nvSpPr>
          <p:cNvPr id="295" name="Shape 29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buSzPct val="25000"/>
              <a:buNone/>
            </a:pPr>
            <a:r>
              <a:rPr lang="en-US"/>
              <a:t>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305" name="Shape 30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buNone/>
            </a:pPr>
            <a:r>
              <a:rPr lang="en-US" sz="1200" b="0" i="0" u="none" strike="noStrike" cap="none" baseline="0">
                <a:solidFill>
                  <a:schemeClr val="dk1"/>
                </a:solidFill>
                <a:latin typeface="Calibri"/>
                <a:ea typeface="Calibri"/>
                <a:cs typeface="Calibri"/>
                <a:sym typeface="Calibri"/>
              </a:rPr>
              <a:t>In order to limit the size of the snake tail, we will add a new property to the world, indicating how many elements of the tails still need to be created.</a:t>
            </a:r>
            <a:r>
              <a:rPr lang="en-US" sz="1800" b="0" i="0" u="none" strike="noStrike" cap="none" baseline="0"/>
              <a:t> </a:t>
            </a:r>
          </a:p>
          <a:p>
            <a:endParaRPr lang="en-US" sz="1800" b="0" i="0" u="none" strike="noStrike" cap="none" baseline="0"/>
          </a:p>
          <a:p>
            <a:endParaRPr lang="en-US" sz="1800" b="0" i="0" u="none" strike="noStrike" cap="none" baseline="0"/>
          </a:p>
          <a:p>
            <a:pPr>
              <a:buNone/>
            </a:pPr>
            <a:r>
              <a:rPr lang="en-US" sz="1200" b="0" i="0" u="none" strike="noStrike" cap="none" baseline="0">
                <a:solidFill>
                  <a:schemeClr val="dk1"/>
                </a:solidFill>
                <a:latin typeface="Calibri"/>
                <a:ea typeface="Calibri"/>
                <a:cs typeface="Calibri"/>
                <a:sym typeface="Calibri"/>
              </a:rPr>
              <a:t>In the </a:t>
            </a:r>
            <a:r>
              <a:rPr lang="en-US" sz="1200" b="1" i="0" u="none" strike="noStrike" cap="none" baseline="0">
                <a:solidFill>
                  <a:schemeClr val="dk1"/>
                </a:solidFill>
                <a:latin typeface="Calibri"/>
                <a:ea typeface="Calibri"/>
                <a:cs typeface="Calibri"/>
                <a:sym typeface="Calibri"/>
              </a:rPr>
              <a:t>act()</a:t>
            </a:r>
            <a:r>
              <a:rPr lang="en-US" sz="1200" b="0" i="0" u="none" strike="noStrike" cap="none" baseline="0">
                <a:solidFill>
                  <a:schemeClr val="dk1"/>
                </a:solidFill>
                <a:latin typeface="Calibri"/>
                <a:ea typeface="Calibri"/>
                <a:cs typeface="Calibri"/>
                <a:sym typeface="Calibri"/>
              </a:rPr>
              <a:t> method, after having displayed the new head, we will test the value of this counter:</a:t>
            </a:r>
          </a:p>
          <a:p>
            <a:pPr marL="0" marR="0" lvl="0" indent="0" algn="l" rtl="0">
              <a:buSzPct val="25000"/>
              <a:buNone/>
            </a:pPr>
            <a:r>
              <a:rPr lang="en-US" sz="1200" b="0" i="0" u="none" strike="noStrike" cap="none" baseline="0">
                <a:solidFill>
                  <a:schemeClr val="dk1"/>
                </a:solidFill>
                <a:latin typeface="Calibri"/>
                <a:ea typeface="Calibri"/>
                <a:cs typeface="Calibri"/>
                <a:sym typeface="Calibri"/>
              </a:rPr>
              <a:t> - If it is equal to 0, we will suppress the laste element of the snake tail (which is actually the first element in our list since we always add the new head to the end of the list).</a:t>
            </a:r>
          </a:p>
          <a:p>
            <a:pPr marL="0" marR="0" lvl="0" indent="0" algn="l" rtl="0">
              <a:buSzPct val="25000"/>
              <a:buNone/>
            </a:pPr>
            <a:r>
              <a:rPr lang="en-US" sz="1200" b="0" i="0" u="none" strike="noStrike" cap="none" baseline="0">
                <a:solidFill>
                  <a:schemeClr val="dk1"/>
                </a:solidFill>
                <a:latin typeface="Calibri"/>
                <a:ea typeface="Calibri"/>
                <a:cs typeface="Calibri"/>
                <a:sym typeface="Calibri"/>
              </a:rPr>
              <a:t> - Otherwise, we decrement the counter of 1</a:t>
            </a:r>
          </a:p>
          <a:p>
            <a:endParaRPr lang="en-US" sz="1200" b="0" i="0" u="none" strike="noStrike" cap="none" baseline="0">
              <a:solidFill>
                <a:schemeClr val="dk1"/>
              </a:solidFill>
              <a:latin typeface="Calibri"/>
              <a:ea typeface="Calibri"/>
              <a:cs typeface="Calibri"/>
              <a:sym typeface="Calibri"/>
            </a:endParaRPr>
          </a:p>
          <a:p>
            <a:pPr>
              <a:buNone/>
            </a:pPr>
            <a:r>
              <a:rPr lang="en-US" sz="1200" b="0" i="0" u="none" strike="noStrike" cap="none" baseline="0">
                <a:solidFill>
                  <a:schemeClr val="dk1"/>
                </a:solidFill>
                <a:latin typeface="Calibri"/>
                <a:ea typeface="Calibri"/>
                <a:cs typeface="Calibri"/>
                <a:sym typeface="Calibri"/>
              </a:rPr>
              <a:t>The </a:t>
            </a:r>
            <a:r>
              <a:rPr lang="en-US" sz="1200" b="1" i="0" u="none" strike="noStrike" cap="none" baseline="0">
                <a:solidFill>
                  <a:schemeClr val="dk1"/>
                </a:solidFill>
                <a:latin typeface="Calibri"/>
                <a:ea typeface="Calibri"/>
                <a:cs typeface="Calibri"/>
                <a:sym typeface="Calibri"/>
              </a:rPr>
              <a:t>removeFirst() </a:t>
            </a:r>
            <a:r>
              <a:rPr lang="en-US" sz="1200" b="0" i="0" u="none" strike="noStrike" cap="none" baseline="0">
                <a:solidFill>
                  <a:schemeClr val="dk1"/>
                </a:solidFill>
                <a:latin typeface="Calibri"/>
                <a:ea typeface="Calibri"/>
                <a:cs typeface="Calibri"/>
                <a:sym typeface="Calibri"/>
              </a:rPr>
              <a:t>method on a </a:t>
            </a:r>
            <a:r>
              <a:rPr lang="en-US" sz="1200" b="1" i="0" u="none" strike="noStrike" cap="none" baseline="0">
                <a:solidFill>
                  <a:schemeClr val="dk1"/>
                </a:solidFill>
                <a:latin typeface="Calibri"/>
                <a:ea typeface="Calibri"/>
                <a:cs typeface="Calibri"/>
                <a:sym typeface="Calibri"/>
              </a:rPr>
              <a:t>LinkedList,</a:t>
            </a:r>
            <a:r>
              <a:rPr lang="en-US" sz="1200" b="0" i="0" u="none" strike="noStrike" cap="none" baseline="0">
                <a:solidFill>
                  <a:schemeClr val="dk1"/>
                </a:solidFill>
                <a:latin typeface="Calibri"/>
                <a:ea typeface="Calibri"/>
                <a:cs typeface="Calibri"/>
                <a:sym typeface="Calibri"/>
              </a:rPr>
              <a:t> remove the first element of the list and returns it.</a:t>
            </a:r>
          </a:p>
          <a:p>
            <a:pPr>
              <a:buNone/>
            </a:pPr>
            <a:r>
              <a:rPr lang="en-US" sz="1200" b="0" i="0" u="none" strike="noStrike" cap="none" baseline="0">
                <a:solidFill>
                  <a:schemeClr val="dk1"/>
                </a:solidFill>
                <a:latin typeface="Calibri"/>
                <a:ea typeface="Calibri"/>
                <a:cs typeface="Calibri"/>
                <a:sym typeface="Calibri"/>
              </a:rPr>
              <a:t>The </a:t>
            </a:r>
            <a:r>
              <a:rPr lang="en-US" sz="1200" b="1" i="0" u="none" strike="noStrike" cap="none" baseline="0">
                <a:solidFill>
                  <a:schemeClr val="dk1"/>
                </a:solidFill>
                <a:latin typeface="Calibri"/>
                <a:ea typeface="Calibri"/>
                <a:cs typeface="Calibri"/>
                <a:sym typeface="Calibri"/>
              </a:rPr>
              <a:t>removeObject() </a:t>
            </a:r>
            <a:r>
              <a:rPr lang="en-US" sz="1200" b="0" i="0" u="none" strike="noStrike" cap="none" baseline="0">
                <a:solidFill>
                  <a:schemeClr val="dk1"/>
                </a:solidFill>
                <a:latin typeface="Calibri"/>
                <a:ea typeface="Calibri"/>
                <a:cs typeface="Calibri"/>
                <a:sym typeface="Calibri"/>
              </a:rPr>
              <a:t>method, inherited from World, removes the actor passed as argument from the world (and hence suppress it from the screen).</a:t>
            </a:r>
          </a:p>
          <a:p>
            <a:pPr>
              <a:buNone/>
            </a:pPr>
            <a:r>
              <a:rPr lang="en-US" sz="1200" b="0" i="0" u="none" strike="noStrike" cap="none" baseline="0">
                <a:solidFill>
                  <a:schemeClr val="dk1"/>
                </a:solidFill>
                <a:latin typeface="Calibri"/>
                <a:ea typeface="Calibri"/>
                <a:cs typeface="Calibri"/>
                <a:sym typeface="Calibri"/>
              </a:rPr>
              <a:t> </a:t>
            </a:r>
          </a:p>
          <a:p>
            <a:pPr>
              <a:buNone/>
            </a:pPr>
            <a:r>
              <a:rPr lang="en-US" sz="1200" b="1" i="0" u="none" strike="noStrike" cap="none" baseline="0">
                <a:solidFill>
                  <a:schemeClr val="dk1"/>
                </a:solidFill>
                <a:latin typeface="Calibri"/>
                <a:ea typeface="Calibri"/>
                <a:cs typeface="Calibri"/>
                <a:sym typeface="Calibri"/>
              </a:rPr>
              <a:t>tailCounter-- ; </a:t>
            </a:r>
            <a:r>
              <a:rPr lang="en-US" sz="1200" b="0" i="0" u="none" strike="noStrike" cap="none" baseline="0">
                <a:solidFill>
                  <a:schemeClr val="dk1"/>
                </a:solidFill>
                <a:latin typeface="Calibri"/>
                <a:ea typeface="Calibri"/>
                <a:cs typeface="Calibri"/>
                <a:sym typeface="Calibri"/>
              </a:rPr>
              <a:t>is equivalent to</a:t>
            </a:r>
          </a:p>
          <a:p>
            <a:pPr>
              <a:buNone/>
            </a:pPr>
            <a:r>
              <a:rPr lang="en-US" sz="1200" b="1" i="0" u="none" strike="noStrike" cap="none" baseline="0">
                <a:solidFill>
                  <a:schemeClr val="dk1"/>
                </a:solidFill>
                <a:latin typeface="Calibri"/>
                <a:ea typeface="Calibri"/>
                <a:cs typeface="Calibri"/>
                <a:sym typeface="Calibri"/>
              </a:rPr>
              <a:t>tailCounter = tailCounter -1 ;</a:t>
            </a:r>
          </a:p>
          <a:p>
            <a:endParaRPr lang="en-US" sz="1200" b="1" i="0" u="none" strike="noStrike" cap="none" baseline="0">
              <a:solidFill>
                <a:schemeClr val="dk1"/>
              </a:solidFill>
              <a:latin typeface="Calibri"/>
              <a:ea typeface="Calibri"/>
              <a:cs typeface="Calibri"/>
              <a:sym typeface="Calibri"/>
            </a:endParaRPr>
          </a:p>
          <a:p>
            <a:pPr>
              <a:buNone/>
            </a:pPr>
            <a:r>
              <a:rPr lang="en-US" sz="1200" b="0" i="0" u="none" strike="noStrike" cap="none" baseline="0">
                <a:solidFill>
                  <a:schemeClr val="dk1"/>
                </a:solidFill>
                <a:latin typeface="Calibri"/>
                <a:ea typeface="Calibri"/>
                <a:cs typeface="Calibri"/>
                <a:sym typeface="Calibri"/>
              </a:rPr>
              <a:t>For the 5 first calls to the </a:t>
            </a:r>
            <a:r>
              <a:rPr lang="en-US" sz="1200" b="1" i="0" u="none" strike="noStrike" cap="none" baseline="0">
                <a:solidFill>
                  <a:schemeClr val="dk1"/>
                </a:solidFill>
                <a:latin typeface="Calibri"/>
                <a:ea typeface="Calibri"/>
                <a:cs typeface="Calibri"/>
                <a:sym typeface="Calibri"/>
              </a:rPr>
              <a:t>act() </a:t>
            </a:r>
            <a:r>
              <a:rPr lang="en-US" sz="1200" b="0" i="0" u="none" strike="noStrike" cap="none" baseline="0">
                <a:solidFill>
                  <a:schemeClr val="dk1"/>
                </a:solidFill>
                <a:latin typeface="Calibri"/>
                <a:ea typeface="Calibri"/>
                <a:cs typeface="Calibri"/>
                <a:sym typeface="Calibri"/>
              </a:rPr>
              <a:t>method, the </a:t>
            </a:r>
            <a:r>
              <a:rPr lang="en-US" sz="1200" b="1" i="0" u="none" strike="noStrike" cap="none" baseline="0">
                <a:solidFill>
                  <a:schemeClr val="dk1"/>
                </a:solidFill>
                <a:latin typeface="Calibri"/>
                <a:ea typeface="Calibri"/>
                <a:cs typeface="Calibri"/>
                <a:sym typeface="Calibri"/>
              </a:rPr>
              <a:t>tailCounter</a:t>
            </a:r>
            <a:r>
              <a:rPr lang="en-US" sz="1200" b="0" i="0" u="none" strike="noStrike" cap="none" baseline="0">
                <a:solidFill>
                  <a:schemeClr val="dk1"/>
                </a:solidFill>
                <a:latin typeface="Calibri"/>
                <a:ea typeface="Calibri"/>
                <a:cs typeface="Calibri"/>
                <a:sym typeface="Calibri"/>
              </a:rPr>
              <a:t> is not equal to 0, the snake grows and the </a:t>
            </a:r>
            <a:r>
              <a:rPr lang="en-US" sz="1200" b="1" i="0" u="none" strike="noStrike" cap="none" baseline="0">
                <a:solidFill>
                  <a:schemeClr val="dk1"/>
                </a:solidFill>
                <a:latin typeface="Calibri"/>
                <a:ea typeface="Calibri"/>
                <a:cs typeface="Calibri"/>
                <a:sym typeface="Calibri"/>
              </a:rPr>
              <a:t>tailCounter</a:t>
            </a:r>
            <a:r>
              <a:rPr lang="en-US" sz="1200" b="0" i="0" u="none" strike="noStrike" cap="none" baseline="0">
                <a:solidFill>
                  <a:schemeClr val="dk1"/>
                </a:solidFill>
                <a:latin typeface="Calibri"/>
                <a:ea typeface="Calibri"/>
                <a:cs typeface="Calibri"/>
                <a:sym typeface="Calibri"/>
              </a:rPr>
              <a:t>  is decremented of 1. </a:t>
            </a:r>
          </a:p>
          <a:p>
            <a:pPr>
              <a:buNone/>
            </a:pPr>
            <a:r>
              <a:rPr lang="en-US" sz="1200" b="0" i="0" u="none" strike="noStrike" cap="none" baseline="0">
                <a:solidFill>
                  <a:schemeClr val="dk1"/>
                </a:solidFill>
                <a:latin typeface="Calibri"/>
                <a:ea typeface="Calibri"/>
                <a:cs typeface="Calibri"/>
                <a:sym typeface="Calibri"/>
              </a:rPr>
              <a:t> </a:t>
            </a:r>
          </a:p>
          <a:p>
            <a:pPr>
              <a:buNone/>
            </a:pPr>
            <a:r>
              <a:rPr lang="en-US" sz="1200" b="0" i="0" u="none" strike="noStrike" cap="none" baseline="0">
                <a:solidFill>
                  <a:schemeClr val="dk1"/>
                </a:solidFill>
                <a:latin typeface="Calibri"/>
                <a:ea typeface="Calibri"/>
                <a:cs typeface="Calibri"/>
                <a:sym typeface="Calibri"/>
              </a:rPr>
              <a:t>As soon as the </a:t>
            </a:r>
            <a:r>
              <a:rPr lang="en-US" sz="1200" b="1" i="0" u="none" strike="noStrike" cap="none" baseline="0">
                <a:solidFill>
                  <a:schemeClr val="dk1"/>
                </a:solidFill>
                <a:latin typeface="Calibri"/>
                <a:ea typeface="Calibri"/>
                <a:cs typeface="Calibri"/>
                <a:sym typeface="Calibri"/>
              </a:rPr>
              <a:t>tailCounter</a:t>
            </a:r>
            <a:r>
              <a:rPr lang="en-US" sz="1200" b="0" i="0" u="none" strike="noStrike" cap="none" baseline="0">
                <a:solidFill>
                  <a:schemeClr val="dk1"/>
                </a:solidFill>
                <a:latin typeface="Calibri"/>
                <a:ea typeface="Calibri"/>
                <a:cs typeface="Calibri"/>
                <a:sym typeface="Calibri"/>
              </a:rPr>
              <a:t> is equal to 0, the snake stop growing, as we remove a tail element each time we add a new head</a:t>
            </a:r>
            <a:r>
              <a:rPr lang="en-US" sz="1800" b="0" i="0" u="none" strike="noStrike" cap="none" baseline="0"/>
              <a:t> </a:t>
            </a:r>
          </a:p>
          <a:p>
            <a:endParaRPr lang="en-US" sz="1800" b="0" i="0" u="none" strike="noStrike" cap="none" baseline="0"/>
          </a:p>
          <a:p>
            <a:endParaRPr lang="en-US" sz="1800" b="0" i="0" u="none" strike="noStrike" cap="none" baseline="0"/>
          </a:p>
          <a:p>
            <a:endParaRPr lang="en-US" sz="1800" b="0" i="0" u="none" strike="noStrike" cap="none" baseline="0"/>
          </a:p>
        </p:txBody>
      </p:sp>
      <p:sp>
        <p:nvSpPr>
          <p:cNvPr id="306" name="Shape 30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buSzPct val="25000"/>
              <a:buNone/>
            </a:pPr>
            <a:r>
              <a:rPr lang="en-US"/>
              <a:t>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316" name="Shape 31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buNone/>
            </a:pPr>
            <a:r>
              <a:rPr lang="en-US" sz="1200" b="0" i="0" u="none" strike="noStrike" cap="none" baseline="0">
                <a:solidFill>
                  <a:schemeClr val="dk1"/>
                </a:solidFill>
                <a:latin typeface="Calibri"/>
                <a:ea typeface="Calibri"/>
                <a:cs typeface="Calibri"/>
                <a:sym typeface="Calibri"/>
              </a:rPr>
              <a:t>Now, we should manage the changes of directions based on the key pressed on the keyboard.</a:t>
            </a:r>
          </a:p>
          <a:p>
            <a:pPr>
              <a:buNone/>
            </a:pPr>
            <a:r>
              <a:rPr lang="en-US" sz="1200" b="0" i="0" u="none" strike="noStrike" cap="none" baseline="0">
                <a:solidFill>
                  <a:schemeClr val="dk1"/>
                </a:solidFill>
                <a:latin typeface="Calibri"/>
                <a:ea typeface="Calibri"/>
                <a:cs typeface="Calibri"/>
                <a:sym typeface="Calibri"/>
              </a:rPr>
              <a:t> </a:t>
            </a:r>
          </a:p>
          <a:p>
            <a:pPr>
              <a:buNone/>
            </a:pPr>
            <a:r>
              <a:rPr lang="en-US" sz="1200" b="0" i="0" u="none" strike="noStrike" cap="none" baseline="0">
                <a:solidFill>
                  <a:schemeClr val="dk1"/>
                </a:solidFill>
                <a:latin typeface="Calibri"/>
                <a:ea typeface="Calibri"/>
                <a:cs typeface="Calibri"/>
                <a:sym typeface="Calibri"/>
              </a:rPr>
              <a:t>For that, we will create a new method in the </a:t>
            </a:r>
            <a:r>
              <a:rPr lang="en-US" sz="1200" b="1" i="0" u="none" strike="noStrike" cap="none" baseline="0">
                <a:solidFill>
                  <a:schemeClr val="dk1"/>
                </a:solidFill>
                <a:latin typeface="Calibri"/>
                <a:ea typeface="Calibri"/>
                <a:cs typeface="Calibri"/>
                <a:sym typeface="Calibri"/>
              </a:rPr>
              <a:t>SnakeWorld </a:t>
            </a:r>
            <a:r>
              <a:rPr lang="en-US" sz="1200" b="0" i="0" u="none" strike="noStrike" cap="none" baseline="0">
                <a:solidFill>
                  <a:schemeClr val="dk1"/>
                </a:solidFill>
                <a:latin typeface="Calibri"/>
                <a:ea typeface="Calibri"/>
                <a:cs typeface="Calibri"/>
                <a:sym typeface="Calibri"/>
              </a:rPr>
              <a:t>class.</a:t>
            </a:r>
          </a:p>
          <a:p>
            <a:endParaRPr lang="en-US" sz="1200" b="0" i="0" u="none" strike="noStrike" cap="none" baseline="0">
              <a:solidFill>
                <a:schemeClr val="dk1"/>
              </a:solidFill>
              <a:latin typeface="Calibri"/>
              <a:ea typeface="Calibri"/>
              <a:cs typeface="Calibri"/>
              <a:sym typeface="Calibri"/>
            </a:endParaRPr>
          </a:p>
          <a:p>
            <a:pPr>
              <a:buNone/>
            </a:pPr>
            <a:r>
              <a:rPr lang="en-US" sz="1200" b="0" i="0" u="none" strike="noStrike" cap="none" baseline="0">
                <a:solidFill>
                  <a:schemeClr val="dk1"/>
                </a:solidFill>
                <a:latin typeface="Calibri"/>
                <a:ea typeface="Calibri"/>
                <a:cs typeface="Calibri"/>
                <a:sym typeface="Calibri"/>
              </a:rPr>
              <a:t>The statement </a:t>
            </a:r>
            <a:r>
              <a:rPr lang="en-US" sz="1200" b="1" i="0" u="none" strike="noStrike" cap="none" baseline="0">
                <a:solidFill>
                  <a:schemeClr val="dk1"/>
                </a:solidFill>
                <a:latin typeface="Calibri"/>
                <a:ea typeface="Calibri"/>
                <a:cs typeface="Calibri"/>
                <a:sym typeface="Calibri"/>
              </a:rPr>
              <a:t>Greenfoot.isKeyDown(« key ») </a:t>
            </a:r>
            <a:r>
              <a:rPr lang="en-US" sz="1200" b="0" i="0" u="none" strike="noStrike" cap="none" baseline="0">
                <a:solidFill>
                  <a:schemeClr val="dk1"/>
                </a:solidFill>
                <a:latin typeface="Calibri"/>
                <a:ea typeface="Calibri"/>
                <a:cs typeface="Calibri"/>
                <a:sym typeface="Calibri"/>
              </a:rPr>
              <a:t>allows to test if a key is pressed</a:t>
            </a:r>
            <a:r>
              <a:rPr lang="en-US" sz="1800" b="0" i="0" u="none" strike="noStrike" cap="none" baseline="0"/>
              <a:t> </a:t>
            </a:r>
          </a:p>
          <a:p>
            <a:endParaRPr lang="en-US" sz="1800" b="0" i="0" u="none" strike="noStrike" cap="none" baseline="0"/>
          </a:p>
          <a:p>
            <a:pPr>
              <a:buNone/>
            </a:pPr>
            <a:r>
              <a:rPr lang="en-US" sz="1200" b="0" i="0" u="none" strike="noStrike" cap="none" baseline="0">
                <a:solidFill>
                  <a:schemeClr val="dk1"/>
                </a:solidFill>
                <a:latin typeface="Calibri"/>
                <a:ea typeface="Calibri"/>
                <a:cs typeface="Calibri"/>
                <a:sym typeface="Calibri"/>
              </a:rPr>
              <a:t>To change the direction to the left or the right, it also requires that the current direction is not already left or right because Bobby cannot turn on himself </a:t>
            </a:r>
          </a:p>
          <a:p>
            <a:endParaRPr lang="en-US" sz="1200" b="0" i="0" u="none" strike="noStrike" cap="none" baseline="0">
              <a:solidFill>
                <a:schemeClr val="dk1"/>
              </a:solidFill>
              <a:latin typeface="Calibri"/>
              <a:ea typeface="Calibri"/>
              <a:cs typeface="Calibri"/>
              <a:sym typeface="Calibri"/>
            </a:endParaRPr>
          </a:p>
          <a:p>
            <a:pPr>
              <a:buNone/>
            </a:pPr>
            <a:r>
              <a:rPr lang="en-US" sz="1200" b="0" i="0" u="none" strike="noStrike" cap="none" baseline="0">
                <a:solidFill>
                  <a:schemeClr val="dk1"/>
                </a:solidFill>
                <a:latin typeface="Calibri"/>
                <a:ea typeface="Calibri"/>
                <a:cs typeface="Calibri"/>
                <a:sym typeface="Calibri"/>
              </a:rPr>
              <a:t>We use expressions like the following </a:t>
            </a:r>
          </a:p>
          <a:p>
            <a:pPr>
              <a:buNone/>
            </a:pPr>
            <a:r>
              <a:rPr lang="en-US" sz="1200" b="0" i="0" u="none" strike="noStrike" cap="none" baseline="0">
                <a:solidFill>
                  <a:schemeClr val="dk1"/>
                </a:solidFill>
                <a:latin typeface="Calibri"/>
                <a:ea typeface="Calibri"/>
                <a:cs typeface="Calibri"/>
                <a:sym typeface="Calibri"/>
              </a:rPr>
              <a:t> </a:t>
            </a:r>
          </a:p>
          <a:p>
            <a:pPr>
              <a:buNone/>
            </a:pPr>
            <a:r>
              <a:rPr lang="en-US" sz="1200" b="1" i="0" u="none" strike="noStrike" cap="none" baseline="0">
                <a:solidFill>
                  <a:schemeClr val="dk1"/>
                </a:solidFill>
                <a:latin typeface="Calibri"/>
                <a:ea typeface="Calibri"/>
                <a:cs typeface="Calibri"/>
                <a:sym typeface="Calibri"/>
              </a:rPr>
              <a:t>	Greenfoot.isKeyDown(“left“) &amp;&amp; dx == 0</a:t>
            </a:r>
          </a:p>
          <a:p>
            <a:pPr>
              <a:buNone/>
            </a:pPr>
            <a:r>
              <a:rPr lang="en-US" sz="1200" b="0" i="0" u="none" strike="noStrike" cap="none" baseline="0">
                <a:solidFill>
                  <a:schemeClr val="dk1"/>
                </a:solidFill>
                <a:latin typeface="Calibri"/>
                <a:ea typeface="Calibri"/>
                <a:cs typeface="Calibri"/>
                <a:sym typeface="Calibri"/>
              </a:rPr>
              <a:t> </a:t>
            </a:r>
          </a:p>
          <a:p>
            <a:pPr>
              <a:buNone/>
            </a:pPr>
            <a:r>
              <a:rPr lang="en-US" sz="1200" b="0" i="0" u="none" strike="noStrike" cap="none" baseline="0">
                <a:solidFill>
                  <a:schemeClr val="dk1"/>
                </a:solidFill>
                <a:latin typeface="Calibri"/>
                <a:ea typeface="Calibri"/>
                <a:cs typeface="Calibri"/>
                <a:sym typeface="Calibri"/>
              </a:rPr>
              <a:t>Which can be translated with « the left key is pressed </a:t>
            </a:r>
            <a:r>
              <a:rPr lang="en-US" sz="1200" b="1" i="0" u="none" strike="noStrike" cap="none" baseline="0">
                <a:solidFill>
                  <a:schemeClr val="dk1"/>
                </a:solidFill>
                <a:latin typeface="Calibri"/>
                <a:ea typeface="Calibri"/>
                <a:cs typeface="Calibri"/>
                <a:sym typeface="Calibri"/>
              </a:rPr>
              <a:t>and</a:t>
            </a:r>
            <a:r>
              <a:rPr lang="en-US" sz="1200" b="0" i="0" u="none" strike="noStrike" cap="none" baseline="0">
                <a:solidFill>
                  <a:schemeClr val="dk1"/>
                </a:solidFill>
                <a:latin typeface="Calibri"/>
                <a:ea typeface="Calibri"/>
                <a:cs typeface="Calibri"/>
                <a:sym typeface="Calibri"/>
              </a:rPr>
              <a:t> dx is equals to 0 ». The operator </a:t>
            </a:r>
            <a:r>
              <a:rPr lang="en-US" sz="1200" b="1" i="0" u="none" strike="noStrike" cap="none" baseline="0">
                <a:solidFill>
                  <a:schemeClr val="dk1"/>
                </a:solidFill>
                <a:latin typeface="Calibri"/>
                <a:ea typeface="Calibri"/>
                <a:cs typeface="Calibri"/>
                <a:sym typeface="Calibri"/>
              </a:rPr>
              <a:t>&amp;&amp;</a:t>
            </a:r>
            <a:r>
              <a:rPr lang="en-US" sz="1200" b="0" i="0" u="none" strike="noStrike" cap="none" baseline="0">
                <a:solidFill>
                  <a:schemeClr val="dk1"/>
                </a:solidFill>
                <a:latin typeface="Calibri"/>
                <a:ea typeface="Calibri"/>
                <a:cs typeface="Calibri"/>
                <a:sym typeface="Calibri"/>
              </a:rPr>
              <a:t> corresponds to the </a:t>
            </a:r>
            <a:r>
              <a:rPr lang="en-US" sz="1200" b="1" i="0" u="none" strike="noStrike" cap="none" baseline="0">
                <a:solidFill>
                  <a:schemeClr val="dk1"/>
                </a:solidFill>
                <a:latin typeface="Calibri"/>
                <a:ea typeface="Calibri"/>
                <a:cs typeface="Calibri"/>
                <a:sym typeface="Calibri"/>
              </a:rPr>
              <a:t>and</a:t>
            </a:r>
            <a:r>
              <a:rPr lang="en-US" sz="1200" b="0" i="0" u="none" strike="noStrike" cap="none" baseline="0">
                <a:solidFill>
                  <a:schemeClr val="dk1"/>
                </a:solidFill>
                <a:latin typeface="Calibri"/>
                <a:ea typeface="Calibri"/>
                <a:cs typeface="Calibri"/>
                <a:sym typeface="Calibri"/>
              </a:rPr>
              <a:t>, and the operator </a:t>
            </a:r>
            <a:r>
              <a:rPr lang="en-US" sz="1200" b="1" i="0" u="none" strike="noStrike" cap="none" baseline="0">
                <a:solidFill>
                  <a:schemeClr val="dk1"/>
                </a:solidFill>
                <a:latin typeface="Calibri"/>
                <a:ea typeface="Calibri"/>
                <a:cs typeface="Calibri"/>
                <a:sym typeface="Calibri"/>
              </a:rPr>
              <a:t>==</a:t>
            </a:r>
            <a:r>
              <a:rPr lang="en-US" sz="1200" b="0" i="0" u="none" strike="noStrike" cap="none" baseline="0">
                <a:solidFill>
                  <a:schemeClr val="dk1"/>
                </a:solidFill>
                <a:latin typeface="Calibri"/>
                <a:ea typeface="Calibri"/>
                <a:cs typeface="Calibri"/>
                <a:sym typeface="Calibri"/>
              </a:rPr>
              <a:t> compares two values to see if they are equals.</a:t>
            </a:r>
            <a:r>
              <a:rPr lang="en-US" sz="1800" b="0" i="0" u="none" strike="noStrike" cap="none" baseline="0"/>
              <a:t> </a:t>
            </a:r>
          </a:p>
          <a:p>
            <a:endParaRPr lang="en-US" sz="1800" b="0" i="0" u="none" strike="noStrike" cap="none" baseline="0"/>
          </a:p>
          <a:p>
            <a:endParaRPr lang="en-US" sz="1800" b="0" i="0" u="none" strike="noStrike" cap="none" baseline="0"/>
          </a:p>
          <a:p>
            <a:pPr>
              <a:buNone/>
            </a:pPr>
            <a:r>
              <a:rPr lang="en-US" sz="1200" b="0" i="0" u="none" strike="noStrike" cap="none" baseline="0">
                <a:solidFill>
                  <a:schemeClr val="dk1"/>
                </a:solidFill>
                <a:latin typeface="Calibri"/>
                <a:ea typeface="Calibri"/>
                <a:cs typeface="Calibri"/>
                <a:sym typeface="Calibri"/>
              </a:rPr>
              <a:t>It just remains to call this method at the beginning of our act() method.</a:t>
            </a:r>
            <a:r>
              <a:rPr lang="en-US" sz="1800" b="0" i="0" u="none" strike="noStrike" cap="none" baseline="0"/>
              <a:t> </a:t>
            </a:r>
          </a:p>
          <a:p>
            <a:endParaRPr lang="en-US" sz="1800" b="0" i="0" u="none" strike="noStrike" cap="none" baseline="0"/>
          </a:p>
          <a:p>
            <a:pPr marL="0" marR="0" lvl="0" indent="0" algn="l" rtl="0">
              <a:lnSpc>
                <a:spcPct val="100000"/>
              </a:lnSpc>
              <a:spcBef>
                <a:spcPts val="0"/>
              </a:spcBef>
              <a:spcAft>
                <a:spcPts val="0"/>
              </a:spcAft>
              <a:buSzPct val="25000"/>
              <a:buFont typeface="Calibri"/>
              <a:buNone/>
            </a:pPr>
            <a:r>
              <a:rPr lang="en-US" sz="1200" b="0" i="0" u="none" strike="noStrike" cap="none" baseline="0">
                <a:solidFill>
                  <a:schemeClr val="dk1"/>
                </a:solidFill>
                <a:latin typeface="Calibri"/>
                <a:ea typeface="Calibri"/>
                <a:cs typeface="Calibri"/>
                <a:sym typeface="Calibri"/>
              </a:rPr>
              <a:t>Compile your changes and test them.</a:t>
            </a:r>
          </a:p>
          <a:p>
            <a:endParaRPr lang="en-US" sz="1200" b="0" i="0" u="none" strike="noStrike" cap="none" baseline="0">
              <a:solidFill>
                <a:schemeClr val="dk1"/>
              </a:solidFill>
              <a:latin typeface="Calibri"/>
              <a:ea typeface="Calibri"/>
              <a:cs typeface="Calibri"/>
              <a:sym typeface="Calibri"/>
            </a:endParaRPr>
          </a:p>
          <a:p>
            <a:endParaRPr lang="en-US" sz="1200" b="0" i="0" u="none" strike="noStrike" cap="none" baseline="0">
              <a:solidFill>
                <a:schemeClr val="dk1"/>
              </a:solidFill>
              <a:latin typeface="Calibri"/>
              <a:ea typeface="Calibri"/>
              <a:cs typeface="Calibri"/>
              <a:sym typeface="Calibri"/>
            </a:endParaRPr>
          </a:p>
          <a:p>
            <a:pPr>
              <a:buNone/>
            </a:pPr>
            <a:r>
              <a:rPr lang="en-US" sz="1200" b="0" i="0" u="none" strike="noStrike" cap="none" baseline="0">
                <a:solidFill>
                  <a:schemeClr val="dk1"/>
                </a:solidFill>
                <a:latin typeface="Calibri"/>
                <a:ea typeface="Calibri"/>
                <a:cs typeface="Calibri"/>
                <a:sym typeface="Calibri"/>
              </a:rPr>
              <a:t>You can now move Bobby using the keyboard arrow keys.</a:t>
            </a:r>
          </a:p>
          <a:p>
            <a:pPr>
              <a:buNone/>
            </a:pPr>
            <a:r>
              <a:rPr lang="en-US" sz="1200" b="0" i="0" u="none" strike="noStrike" cap="none" baseline="0">
                <a:solidFill>
                  <a:schemeClr val="dk1"/>
                </a:solidFill>
                <a:latin typeface="Calibri"/>
                <a:ea typeface="Calibri"/>
                <a:cs typeface="Calibri"/>
                <a:sym typeface="Calibri"/>
              </a:rPr>
              <a:t> </a:t>
            </a:r>
          </a:p>
          <a:p>
            <a:pPr>
              <a:buNone/>
            </a:pPr>
            <a:r>
              <a:rPr lang="en-US" sz="1200" b="0" i="0" u="none" strike="noStrike" cap="none" baseline="0">
                <a:solidFill>
                  <a:schemeClr val="dk1"/>
                </a:solidFill>
                <a:latin typeface="Calibri"/>
                <a:ea typeface="Calibri"/>
                <a:cs typeface="Calibri"/>
                <a:sym typeface="Calibri"/>
              </a:rPr>
              <a:t>However, Bobby can go anywhere, even on the borders and he can cross himself</a:t>
            </a:r>
            <a:r>
              <a:rPr lang="en-US" sz="1800" b="0" i="0" u="none" strike="noStrike" cap="none" baseline="0"/>
              <a:t> </a:t>
            </a:r>
          </a:p>
          <a:p>
            <a:endParaRPr lang="en-US" sz="1800" b="0" i="0" u="none" strike="noStrike" cap="none" baseline="0"/>
          </a:p>
          <a:p>
            <a:endParaRPr lang="en-US" sz="1800" b="0" i="0" u="none" strike="noStrike" cap="none" baseline="0"/>
          </a:p>
        </p:txBody>
      </p:sp>
      <p:sp>
        <p:nvSpPr>
          <p:cNvPr id="317" name="Shape 31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buSzPct val="25000"/>
              <a:buNone/>
            </a:pPr>
            <a:r>
              <a:rPr lang="en-US"/>
              <a:t>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Shape 3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327" name="Shape 32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buNone/>
            </a:pPr>
            <a:r>
              <a:rPr lang="en-US" sz="1200" b="0" i="0" u="none" strike="noStrike" cap="none" baseline="0">
                <a:solidFill>
                  <a:schemeClr val="dk1"/>
                </a:solidFill>
                <a:latin typeface="Calibri"/>
                <a:ea typeface="Calibri"/>
                <a:cs typeface="Calibri"/>
                <a:sym typeface="Calibri"/>
              </a:rPr>
              <a:t>Before managing the collisions, we will add a property </a:t>
            </a:r>
            <a:r>
              <a:rPr lang="en-US" sz="1200" b="1" i="0" u="none" strike="noStrike" cap="none" baseline="0">
                <a:solidFill>
                  <a:schemeClr val="dk1"/>
                </a:solidFill>
                <a:latin typeface="Calibri"/>
                <a:ea typeface="Calibri"/>
                <a:cs typeface="Calibri"/>
                <a:sym typeface="Calibri"/>
              </a:rPr>
              <a:t>dead</a:t>
            </a:r>
            <a:r>
              <a:rPr lang="en-US" sz="1200" b="0" i="0" u="none" strike="noStrike" cap="none" baseline="0">
                <a:solidFill>
                  <a:schemeClr val="dk1"/>
                </a:solidFill>
                <a:latin typeface="Calibri"/>
                <a:ea typeface="Calibri"/>
                <a:cs typeface="Calibri"/>
                <a:sym typeface="Calibri"/>
              </a:rPr>
              <a:t> in our </a:t>
            </a:r>
            <a:r>
              <a:rPr lang="en-US" sz="1200" b="1" i="0" u="none" strike="noStrike" cap="none" baseline="0">
                <a:solidFill>
                  <a:schemeClr val="dk1"/>
                </a:solidFill>
                <a:latin typeface="Calibri"/>
                <a:ea typeface="Calibri"/>
                <a:cs typeface="Calibri"/>
                <a:sym typeface="Calibri"/>
              </a:rPr>
              <a:t>SnakeWorld </a:t>
            </a:r>
            <a:r>
              <a:rPr lang="en-US" sz="1200" b="0" i="0" u="none" strike="noStrike" cap="none" baseline="0">
                <a:solidFill>
                  <a:schemeClr val="dk1"/>
                </a:solidFill>
                <a:latin typeface="Calibri"/>
                <a:ea typeface="Calibri"/>
                <a:cs typeface="Calibri"/>
                <a:sym typeface="Calibri"/>
              </a:rPr>
              <a:t>class. It will allow us to stop the game when Bobby has a collision with an obstacle</a:t>
            </a:r>
            <a:r>
              <a:rPr lang="en-US" sz="1800" b="0" i="0" u="none" strike="noStrike" cap="none" baseline="0"/>
              <a:t> </a:t>
            </a:r>
          </a:p>
          <a:p>
            <a:endParaRPr lang="en-US" sz="1800" b="0" i="0" u="none" strike="noStrike" cap="none" baseline="0"/>
          </a:p>
          <a:p>
            <a:pPr>
              <a:buNone/>
            </a:pPr>
            <a:r>
              <a:rPr lang="en-US" sz="1200" b="0" i="0" u="none" strike="noStrike" cap="none" baseline="0">
                <a:solidFill>
                  <a:schemeClr val="dk1"/>
                </a:solidFill>
                <a:latin typeface="Calibri"/>
                <a:ea typeface="Calibri"/>
                <a:cs typeface="Calibri"/>
                <a:sym typeface="Calibri"/>
              </a:rPr>
              <a:t>This property is a « </a:t>
            </a:r>
            <a:r>
              <a:rPr lang="en-US" sz="1200" b="1" i="0" u="none" strike="noStrike" cap="none" baseline="0">
                <a:solidFill>
                  <a:schemeClr val="dk1"/>
                </a:solidFill>
                <a:latin typeface="Calibri"/>
                <a:ea typeface="Calibri"/>
                <a:cs typeface="Calibri"/>
                <a:sym typeface="Calibri"/>
              </a:rPr>
              <a:t>boolean </a:t>
            </a:r>
            <a:r>
              <a:rPr lang="en-US" sz="1200" b="0" i="0" u="none" strike="noStrike" cap="none" baseline="0">
                <a:solidFill>
                  <a:schemeClr val="dk1"/>
                </a:solidFill>
                <a:latin typeface="Calibri"/>
                <a:ea typeface="Calibri"/>
                <a:cs typeface="Calibri"/>
                <a:sym typeface="Calibri"/>
              </a:rPr>
              <a:t>». This is a simple yet very important type in Java. It can only take two values: </a:t>
            </a:r>
            <a:r>
              <a:rPr lang="en-US" sz="1200" b="1" i="0" u="none" strike="noStrike" cap="none" baseline="0">
                <a:solidFill>
                  <a:schemeClr val="dk1"/>
                </a:solidFill>
                <a:latin typeface="Calibri"/>
                <a:ea typeface="Calibri"/>
                <a:cs typeface="Calibri"/>
                <a:sym typeface="Calibri"/>
              </a:rPr>
              <a:t>true or false</a:t>
            </a:r>
          </a:p>
          <a:p>
            <a:endParaRPr lang="en-US" sz="1200" b="1" i="0" u="none" strike="noStrike" cap="none" baseline="0">
              <a:solidFill>
                <a:schemeClr val="dk1"/>
              </a:solidFill>
              <a:latin typeface="Calibri"/>
              <a:ea typeface="Calibri"/>
              <a:cs typeface="Calibri"/>
              <a:sym typeface="Calibri"/>
            </a:endParaRPr>
          </a:p>
          <a:p>
            <a:pPr>
              <a:buNone/>
            </a:pPr>
            <a:r>
              <a:rPr lang="en-US" sz="1200" b="0" i="0" u="none" strike="noStrike" cap="none" baseline="0">
                <a:solidFill>
                  <a:schemeClr val="dk1"/>
                </a:solidFill>
                <a:latin typeface="Calibri"/>
                <a:ea typeface="Calibri"/>
                <a:cs typeface="Calibri"/>
                <a:sym typeface="Calibri"/>
              </a:rPr>
              <a:t>We can then change the </a:t>
            </a:r>
            <a:r>
              <a:rPr lang="en-US" sz="1200" b="1" i="0" u="none" strike="noStrike" cap="none" baseline="0">
                <a:solidFill>
                  <a:schemeClr val="dk1"/>
                </a:solidFill>
                <a:latin typeface="Calibri"/>
                <a:ea typeface="Calibri"/>
                <a:cs typeface="Calibri"/>
                <a:sym typeface="Calibri"/>
              </a:rPr>
              <a:t>act()</a:t>
            </a:r>
            <a:r>
              <a:rPr lang="en-US" sz="1200" b="0" i="0" u="none" strike="noStrike" cap="none" baseline="0">
                <a:solidFill>
                  <a:schemeClr val="dk1"/>
                </a:solidFill>
                <a:latin typeface="Calibri"/>
                <a:ea typeface="Calibri"/>
                <a:cs typeface="Calibri"/>
                <a:sym typeface="Calibri"/>
              </a:rPr>
              <a:t> method so that it does nothing when Bobby is </a:t>
            </a:r>
            <a:r>
              <a:rPr lang="en-US" sz="1200" b="1" i="0" u="none" strike="noStrike" cap="none" baseline="0">
                <a:solidFill>
                  <a:schemeClr val="dk1"/>
                </a:solidFill>
                <a:latin typeface="Calibri"/>
                <a:ea typeface="Calibri"/>
                <a:cs typeface="Calibri"/>
                <a:sym typeface="Calibri"/>
              </a:rPr>
              <a:t>dead</a:t>
            </a:r>
          </a:p>
          <a:p>
            <a:endParaRPr lang="en-US" sz="1200" b="1" i="0" u="none" strike="noStrike" cap="none" baseline="0">
              <a:solidFill>
                <a:schemeClr val="dk1"/>
              </a:solidFill>
              <a:latin typeface="Calibri"/>
              <a:ea typeface="Calibri"/>
              <a:cs typeface="Calibri"/>
              <a:sym typeface="Calibri"/>
            </a:endParaRPr>
          </a:p>
          <a:p>
            <a:pPr>
              <a:buNone/>
            </a:pPr>
            <a:r>
              <a:rPr lang="en-US" sz="1200" b="0" i="0" u="none" strike="noStrike" cap="none" baseline="0">
                <a:solidFill>
                  <a:schemeClr val="dk1"/>
                </a:solidFill>
                <a:latin typeface="Calibri"/>
                <a:ea typeface="Calibri"/>
                <a:cs typeface="Calibri"/>
                <a:sym typeface="Calibri"/>
              </a:rPr>
              <a:t>If </a:t>
            </a:r>
            <a:r>
              <a:rPr lang="en-US" sz="1200" b="1" i="0" u="none" strike="noStrike" cap="none" baseline="0">
                <a:solidFill>
                  <a:schemeClr val="dk1"/>
                </a:solidFill>
                <a:latin typeface="Calibri"/>
                <a:ea typeface="Calibri"/>
                <a:cs typeface="Calibri"/>
                <a:sym typeface="Calibri"/>
              </a:rPr>
              <a:t>dead</a:t>
            </a:r>
            <a:r>
              <a:rPr lang="en-US" sz="1200" b="0" i="0" u="none" strike="noStrike" cap="none" baseline="0">
                <a:solidFill>
                  <a:schemeClr val="dk1"/>
                </a:solidFill>
                <a:latin typeface="Calibri"/>
                <a:ea typeface="Calibri"/>
                <a:cs typeface="Calibri"/>
                <a:sym typeface="Calibri"/>
              </a:rPr>
              <a:t> is </a:t>
            </a:r>
            <a:r>
              <a:rPr lang="en-US" sz="1200" b="1" i="0" u="none" strike="noStrike" cap="none" baseline="0">
                <a:solidFill>
                  <a:schemeClr val="dk1"/>
                </a:solidFill>
                <a:latin typeface="Calibri"/>
                <a:ea typeface="Calibri"/>
                <a:cs typeface="Calibri"/>
                <a:sym typeface="Calibri"/>
              </a:rPr>
              <a:t>true</a:t>
            </a:r>
            <a:r>
              <a:rPr lang="en-US" sz="1200" b="0" i="0" u="none" strike="noStrike" cap="none" baseline="0">
                <a:solidFill>
                  <a:schemeClr val="dk1"/>
                </a:solidFill>
                <a:latin typeface="Calibri"/>
                <a:ea typeface="Calibri"/>
                <a:cs typeface="Calibri"/>
                <a:sym typeface="Calibri"/>
              </a:rPr>
              <a:t>, the method directly returns et the game stops</a:t>
            </a:r>
            <a:r>
              <a:rPr lang="en-US" sz="1800" b="0" i="0" u="none" strike="noStrike" cap="none" baseline="0"/>
              <a:t>  </a:t>
            </a:r>
          </a:p>
          <a:p>
            <a:endParaRPr lang="en-US" sz="1800" b="0" i="0" u="none" strike="noStrike" cap="none" baseline="0"/>
          </a:p>
          <a:p>
            <a:pPr marL="0" marR="0" lvl="0" indent="0" algn="l" rtl="0">
              <a:lnSpc>
                <a:spcPct val="100000"/>
              </a:lnSpc>
              <a:spcBef>
                <a:spcPts val="0"/>
              </a:spcBef>
              <a:spcAft>
                <a:spcPts val="0"/>
              </a:spcAft>
              <a:buSzPct val="25000"/>
              <a:buFont typeface="Calibri"/>
              <a:buNone/>
            </a:pPr>
            <a:r>
              <a:rPr lang="en-US" sz="1200" b="0" i="0" u="none" strike="noStrike" cap="none" baseline="0">
                <a:solidFill>
                  <a:schemeClr val="dk1"/>
                </a:solidFill>
                <a:latin typeface="Calibri"/>
                <a:ea typeface="Calibri"/>
                <a:cs typeface="Calibri"/>
                <a:sym typeface="Calibri"/>
              </a:rPr>
              <a:t>Let’s also add a </a:t>
            </a:r>
            <a:r>
              <a:rPr lang="en-US" sz="1200" b="1" i="0" u="none" strike="noStrike" cap="none" baseline="0">
                <a:solidFill>
                  <a:schemeClr val="dk1"/>
                </a:solidFill>
                <a:latin typeface="Calibri"/>
                <a:ea typeface="Calibri"/>
                <a:cs typeface="Calibri"/>
                <a:sym typeface="Calibri"/>
              </a:rPr>
              <a:t>dead()</a:t>
            </a:r>
            <a:r>
              <a:rPr lang="en-US" sz="1200" b="0" i="0" u="none" strike="noStrike" cap="none" baseline="0">
                <a:solidFill>
                  <a:schemeClr val="dk1"/>
                </a:solidFill>
                <a:latin typeface="Calibri"/>
                <a:ea typeface="Calibri"/>
                <a:cs typeface="Calibri"/>
                <a:sym typeface="Calibri"/>
              </a:rPr>
              <a:t> method on the SnakeWorld, to change the value of </a:t>
            </a:r>
            <a:r>
              <a:rPr lang="en-US" sz="1200" b="1" i="0" u="none" strike="noStrike" cap="none" baseline="0">
                <a:solidFill>
                  <a:schemeClr val="dk1"/>
                </a:solidFill>
                <a:latin typeface="Calibri"/>
                <a:ea typeface="Calibri"/>
                <a:cs typeface="Calibri"/>
                <a:sym typeface="Calibri"/>
              </a:rPr>
              <a:t>dead </a:t>
            </a:r>
            <a:r>
              <a:rPr lang="en-US" sz="1200" b="0" i="0" u="none" strike="noStrike" cap="none" baseline="0">
                <a:solidFill>
                  <a:schemeClr val="dk1"/>
                </a:solidFill>
                <a:latin typeface="Calibri"/>
                <a:ea typeface="Calibri"/>
                <a:cs typeface="Calibri"/>
                <a:sym typeface="Calibri"/>
              </a:rPr>
              <a:t>:</a:t>
            </a:r>
          </a:p>
          <a:p>
            <a:endParaRPr lang="en-US" sz="1200" b="0" i="0" u="none" strike="noStrike" cap="none" baseline="0">
              <a:solidFill>
                <a:schemeClr val="dk1"/>
              </a:solidFill>
              <a:latin typeface="Calibri"/>
              <a:ea typeface="Calibri"/>
              <a:cs typeface="Calibri"/>
              <a:sym typeface="Calibri"/>
            </a:endParaRPr>
          </a:p>
        </p:txBody>
      </p:sp>
      <p:sp>
        <p:nvSpPr>
          <p:cNvPr id="328" name="Shape 32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buSzPct val="25000"/>
              <a:buNone/>
            </a:pPr>
            <a:r>
              <a:rPr lang="en-US"/>
              <a:t>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Shape 3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338" name="Shape 33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SzPct val="25000"/>
              <a:buFont typeface="Calibri"/>
              <a:buNone/>
            </a:pPr>
            <a:r>
              <a:rPr lang="en-US" sz="1200" b="0" i="0" u="none" strike="noStrike" cap="none" baseline="0">
                <a:solidFill>
                  <a:schemeClr val="dk1"/>
                </a:solidFill>
                <a:latin typeface="Calibri"/>
                <a:ea typeface="Calibri"/>
                <a:cs typeface="Calibri"/>
                <a:sym typeface="Calibri"/>
              </a:rPr>
              <a:t>Let’s have a look at how to manage « collisions » now. In the </a:t>
            </a:r>
            <a:r>
              <a:rPr lang="en-US" sz="1200" b="1" i="0" u="none" strike="noStrike" cap="none" baseline="0">
                <a:solidFill>
                  <a:schemeClr val="dk1"/>
                </a:solidFill>
                <a:latin typeface="Calibri"/>
                <a:ea typeface="Calibri"/>
                <a:cs typeface="Calibri"/>
                <a:sym typeface="Calibri"/>
              </a:rPr>
              <a:t>act() </a:t>
            </a:r>
            <a:r>
              <a:rPr lang="en-US" sz="1200" b="0" i="0" u="none" strike="noStrike" cap="none" baseline="0">
                <a:solidFill>
                  <a:schemeClr val="dk1"/>
                </a:solidFill>
                <a:latin typeface="Calibri"/>
                <a:ea typeface="Calibri"/>
                <a:cs typeface="Calibri"/>
                <a:sym typeface="Calibri"/>
              </a:rPr>
              <a:t>method, </a:t>
            </a:r>
            <a:r>
              <a:rPr lang="en-US" sz="1200" b="0" i="1" u="sng" strike="noStrike" cap="none" baseline="0">
                <a:solidFill>
                  <a:schemeClr val="dk1"/>
                </a:solidFill>
                <a:latin typeface="Calibri"/>
                <a:ea typeface="Calibri"/>
                <a:cs typeface="Calibri"/>
                <a:sym typeface="Calibri"/>
              </a:rPr>
              <a:t>just before displaying the new head</a:t>
            </a:r>
            <a:r>
              <a:rPr lang="en-US" sz="1200" b="0" i="0" u="none" strike="noStrike" cap="none" baseline="0">
                <a:solidFill>
                  <a:schemeClr val="dk1"/>
                </a:solidFill>
                <a:latin typeface="Calibri"/>
                <a:ea typeface="Calibri"/>
                <a:cs typeface="Calibri"/>
                <a:sym typeface="Calibri"/>
              </a:rPr>
              <a:t>, we will check if there is already another block at the position of the new head. So such blocks, we will execute a </a:t>
            </a:r>
            <a:r>
              <a:rPr lang="en-US" sz="1200" b="1" i="0" u="none" strike="noStrike" cap="none" baseline="0">
                <a:solidFill>
                  <a:schemeClr val="dk1"/>
                </a:solidFill>
                <a:latin typeface="Calibri"/>
                <a:ea typeface="Calibri"/>
                <a:cs typeface="Calibri"/>
                <a:sym typeface="Calibri"/>
              </a:rPr>
              <a:t>collision </a:t>
            </a:r>
            <a:r>
              <a:rPr lang="en-US" sz="1200" b="0" i="0" u="none" strike="noStrike" cap="none" baseline="0">
                <a:solidFill>
                  <a:schemeClr val="dk1"/>
                </a:solidFill>
                <a:latin typeface="Calibri"/>
                <a:ea typeface="Calibri"/>
                <a:cs typeface="Calibri"/>
                <a:sym typeface="Calibri"/>
              </a:rPr>
              <a:t>method on the block.</a:t>
            </a:r>
          </a:p>
          <a:p>
            <a:endParaRPr lang="en-US" sz="1200" b="0" i="0" u="none" strike="noStrike" cap="none" baseline="0">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ct val="25000"/>
              <a:buFont typeface="Calibri"/>
              <a:buNone/>
            </a:pPr>
            <a:r>
              <a:rPr lang="en-US" sz="1200" b="0" i="0" u="none" strike="noStrike" cap="none" baseline="0">
                <a:solidFill>
                  <a:schemeClr val="dk1"/>
                </a:solidFill>
                <a:latin typeface="Calibri"/>
                <a:ea typeface="Calibri"/>
                <a:cs typeface="Calibri"/>
                <a:sym typeface="Calibri"/>
              </a:rPr>
              <a:t>The </a:t>
            </a:r>
            <a:r>
              <a:rPr lang="en-US" sz="1200" b="1" i="0" u="none" strike="noStrike" cap="none" baseline="0">
                <a:solidFill>
                  <a:schemeClr val="dk1"/>
                </a:solidFill>
                <a:latin typeface="Calibri"/>
                <a:ea typeface="Calibri"/>
                <a:cs typeface="Calibri"/>
                <a:sym typeface="Calibri"/>
              </a:rPr>
              <a:t>getObjectsAt() </a:t>
            </a:r>
            <a:r>
              <a:rPr lang="en-US" sz="1200" b="0" i="0" u="none" strike="noStrike" cap="none" baseline="0">
                <a:solidFill>
                  <a:schemeClr val="dk1"/>
                </a:solidFill>
                <a:latin typeface="Calibri"/>
                <a:ea typeface="Calibri"/>
                <a:cs typeface="Calibri"/>
                <a:sym typeface="Calibri"/>
              </a:rPr>
              <a:t>method, inherited from the </a:t>
            </a:r>
            <a:r>
              <a:rPr lang="en-US" sz="1200" b="1" i="0" u="none" strike="noStrike" cap="none" baseline="0">
                <a:solidFill>
                  <a:schemeClr val="dk1"/>
                </a:solidFill>
                <a:latin typeface="Calibri"/>
                <a:ea typeface="Calibri"/>
                <a:cs typeface="Calibri"/>
                <a:sym typeface="Calibri"/>
              </a:rPr>
              <a:t>World </a:t>
            </a:r>
            <a:r>
              <a:rPr lang="en-US" sz="1200" b="0" i="0" u="none" strike="noStrike" cap="none" baseline="0">
                <a:solidFill>
                  <a:schemeClr val="dk1"/>
                </a:solidFill>
                <a:latin typeface="Calibri"/>
                <a:ea typeface="Calibri"/>
                <a:cs typeface="Calibri"/>
                <a:sym typeface="Calibri"/>
              </a:rPr>
              <a:t>class, returns the list of blocks at the </a:t>
            </a:r>
            <a:r>
              <a:rPr lang="en-US" sz="1200" b="1" i="0" u="none" strike="noStrike" cap="none" baseline="0">
                <a:solidFill>
                  <a:schemeClr val="dk1"/>
                </a:solidFill>
                <a:latin typeface="Calibri"/>
                <a:ea typeface="Calibri"/>
                <a:cs typeface="Calibri"/>
                <a:sym typeface="Calibri"/>
              </a:rPr>
              <a:t>x</a:t>
            </a:r>
            <a:r>
              <a:rPr lang="en-US" sz="1200" b="0" i="0" u="none" strike="noStrike" cap="none" baseline="0">
                <a:solidFill>
                  <a:schemeClr val="dk1"/>
                </a:solidFill>
                <a:latin typeface="Calibri"/>
                <a:ea typeface="Calibri"/>
                <a:cs typeface="Calibri"/>
                <a:sym typeface="Calibri"/>
              </a:rPr>
              <a:t>, </a:t>
            </a:r>
            <a:r>
              <a:rPr lang="en-US" sz="1200" b="1" i="0" u="none" strike="noStrike" cap="none" baseline="0">
                <a:solidFill>
                  <a:schemeClr val="dk1"/>
                </a:solidFill>
                <a:latin typeface="Calibri"/>
                <a:ea typeface="Calibri"/>
                <a:cs typeface="Calibri"/>
                <a:sym typeface="Calibri"/>
              </a:rPr>
              <a:t>y</a:t>
            </a:r>
            <a:r>
              <a:rPr lang="en-US" sz="1200" b="0" i="0" u="none" strike="noStrike" cap="none" baseline="0">
                <a:solidFill>
                  <a:schemeClr val="dk1"/>
                </a:solidFill>
                <a:latin typeface="Calibri"/>
                <a:ea typeface="Calibri"/>
                <a:cs typeface="Calibri"/>
                <a:sym typeface="Calibri"/>
              </a:rPr>
              <a:t> position passed as input parameters that are of the type given as the third parameter (for us, </a:t>
            </a:r>
            <a:r>
              <a:rPr lang="en-US" sz="1200" b="1" i="0" u="none" strike="noStrike" cap="none" baseline="0">
                <a:solidFill>
                  <a:schemeClr val="dk1"/>
                </a:solidFill>
                <a:latin typeface="Calibri"/>
                <a:ea typeface="Calibri"/>
                <a:cs typeface="Calibri"/>
                <a:sym typeface="Calibri"/>
              </a:rPr>
              <a:t>Block.class</a:t>
            </a:r>
            <a:r>
              <a:rPr lang="en-US" sz="1200" b="0" i="0" u="none" strike="noStrike" cap="none" baseline="0">
                <a:solidFill>
                  <a:schemeClr val="dk1"/>
                </a:solidFill>
                <a:latin typeface="Calibri"/>
                <a:ea typeface="Calibri"/>
                <a:cs typeface="Calibri"/>
                <a:sym typeface="Calibri"/>
              </a:rPr>
              <a:t>).</a:t>
            </a:r>
          </a:p>
          <a:p>
            <a:endParaRPr lang="en-US" sz="1200" b="0" i="0" u="none" strike="noStrike" cap="none" baseline="0">
              <a:solidFill>
                <a:schemeClr val="dk1"/>
              </a:solidFill>
              <a:latin typeface="Calibri"/>
              <a:ea typeface="Calibri"/>
              <a:cs typeface="Calibri"/>
              <a:sym typeface="Calibri"/>
            </a:endParaRPr>
          </a:p>
          <a:p>
            <a:pPr>
              <a:buNone/>
            </a:pPr>
            <a:r>
              <a:rPr lang="en-US" sz="1200" b="0" i="0" u="none" strike="noStrike" cap="none" baseline="0">
                <a:solidFill>
                  <a:schemeClr val="dk1"/>
                </a:solidFill>
                <a:latin typeface="Calibri"/>
                <a:ea typeface="Calibri"/>
                <a:cs typeface="Calibri"/>
                <a:sym typeface="Calibri"/>
              </a:rPr>
              <a:t>So, this method returns a list of Blocks. The following </a:t>
            </a:r>
            <a:r>
              <a:rPr lang="en-US" sz="1200" b="1" i="0" u="none" strike="noStrike" cap="none" baseline="0">
                <a:solidFill>
                  <a:schemeClr val="dk1"/>
                </a:solidFill>
                <a:latin typeface="Calibri"/>
                <a:ea typeface="Calibri"/>
                <a:cs typeface="Calibri"/>
                <a:sym typeface="Calibri"/>
              </a:rPr>
              <a:t>for</a:t>
            </a:r>
            <a:r>
              <a:rPr lang="en-US" sz="1200" b="0" i="0" u="none" strike="noStrike" cap="none" baseline="0">
                <a:solidFill>
                  <a:schemeClr val="dk1"/>
                </a:solidFill>
                <a:latin typeface="Calibri"/>
                <a:ea typeface="Calibri"/>
                <a:cs typeface="Calibri"/>
                <a:sym typeface="Calibri"/>
              </a:rPr>
              <a:t> statement, allows to « loop » on each block of the list and execute the </a:t>
            </a:r>
            <a:r>
              <a:rPr lang="en-US" sz="1200" b="1" i="0" u="none" strike="noStrike" cap="none" baseline="0">
                <a:solidFill>
                  <a:schemeClr val="dk1"/>
                </a:solidFill>
                <a:latin typeface="Calibri"/>
                <a:ea typeface="Calibri"/>
                <a:cs typeface="Calibri"/>
                <a:sym typeface="Calibri"/>
              </a:rPr>
              <a:t>collision</a:t>
            </a:r>
            <a:r>
              <a:rPr lang="en-US" sz="1200" b="0" i="0" u="none" strike="noStrike" cap="none" baseline="0">
                <a:solidFill>
                  <a:schemeClr val="dk1"/>
                </a:solidFill>
                <a:latin typeface="Calibri"/>
                <a:ea typeface="Calibri"/>
                <a:cs typeface="Calibri"/>
                <a:sym typeface="Calibri"/>
              </a:rPr>
              <a:t>() method on each of them.</a:t>
            </a:r>
          </a:p>
          <a:p>
            <a:pPr>
              <a:buNone/>
            </a:pPr>
            <a:r>
              <a:rPr lang="en-US" sz="1200" b="0" i="0" u="none" strike="noStrike" cap="none" baseline="0">
                <a:solidFill>
                  <a:schemeClr val="dk1"/>
                </a:solidFill>
                <a:latin typeface="Calibri"/>
                <a:ea typeface="Calibri"/>
                <a:cs typeface="Calibri"/>
                <a:sym typeface="Calibri"/>
              </a:rPr>
              <a:t>The « </a:t>
            </a:r>
            <a:r>
              <a:rPr lang="en-US" sz="1200" b="1" i="0" u="none" strike="noStrike" cap="none" baseline="0">
                <a:solidFill>
                  <a:schemeClr val="dk1"/>
                </a:solidFill>
                <a:latin typeface="Calibri"/>
                <a:ea typeface="Calibri"/>
                <a:cs typeface="Calibri"/>
                <a:sym typeface="Calibri"/>
              </a:rPr>
              <a:t>this </a:t>
            </a:r>
            <a:r>
              <a:rPr lang="en-US" sz="1200" b="0" i="0" u="none" strike="noStrike" cap="none" baseline="0">
                <a:solidFill>
                  <a:schemeClr val="dk1"/>
                </a:solidFill>
                <a:latin typeface="Calibri"/>
                <a:ea typeface="Calibri"/>
                <a:cs typeface="Calibri"/>
                <a:sym typeface="Calibri"/>
              </a:rPr>
              <a:t>» passed as parameter allows to pass the current object itself (in our case, the </a:t>
            </a:r>
            <a:r>
              <a:rPr lang="en-US" sz="1200" b="1" i="0" u="none" strike="noStrike" cap="none" baseline="0">
                <a:solidFill>
                  <a:schemeClr val="dk1"/>
                </a:solidFill>
                <a:latin typeface="Calibri"/>
                <a:ea typeface="Calibri"/>
                <a:cs typeface="Calibri"/>
                <a:sym typeface="Calibri"/>
              </a:rPr>
              <a:t>SnakeWorld</a:t>
            </a:r>
            <a:r>
              <a:rPr lang="en-US" sz="1200" b="0" i="0" u="none" strike="noStrike" cap="none" baseline="0">
                <a:solidFill>
                  <a:schemeClr val="dk1"/>
                </a:solidFill>
                <a:latin typeface="Calibri"/>
                <a:ea typeface="Calibri"/>
                <a:cs typeface="Calibri"/>
                <a:sym typeface="Calibri"/>
              </a:rPr>
              <a:t>) to the called method.</a:t>
            </a:r>
          </a:p>
          <a:p>
            <a:pPr>
              <a:buNone/>
            </a:pPr>
            <a:r>
              <a:rPr lang="en-US" sz="1200" b="0" i="0" u="none" strike="noStrike" cap="none" baseline="0">
                <a:solidFill>
                  <a:schemeClr val="dk1"/>
                </a:solidFill>
                <a:latin typeface="Calibri"/>
                <a:ea typeface="Calibri"/>
                <a:cs typeface="Calibri"/>
                <a:sym typeface="Calibri"/>
              </a:rPr>
              <a:t> </a:t>
            </a:r>
          </a:p>
          <a:p>
            <a:pPr>
              <a:buNone/>
            </a:pPr>
            <a:r>
              <a:rPr lang="en-US" sz="1200" b="0" i="0" u="none" strike="noStrike" cap="none" baseline="0">
                <a:solidFill>
                  <a:schemeClr val="dk1"/>
                </a:solidFill>
                <a:latin typeface="Calibri"/>
                <a:ea typeface="Calibri"/>
                <a:cs typeface="Calibri"/>
                <a:sym typeface="Calibri"/>
              </a:rPr>
              <a:t>At this point, if you compile, there is an error, because the </a:t>
            </a:r>
            <a:r>
              <a:rPr lang="en-US" sz="1200" b="1" i="0" u="none" strike="noStrike" cap="none" baseline="0">
                <a:solidFill>
                  <a:schemeClr val="dk1"/>
                </a:solidFill>
                <a:latin typeface="Calibri"/>
                <a:ea typeface="Calibri"/>
                <a:cs typeface="Calibri"/>
                <a:sym typeface="Calibri"/>
              </a:rPr>
              <a:t>collision()</a:t>
            </a:r>
            <a:r>
              <a:rPr lang="en-US" sz="1200" b="0" i="0" u="none" strike="noStrike" cap="none" baseline="0">
                <a:solidFill>
                  <a:schemeClr val="dk1"/>
                </a:solidFill>
                <a:latin typeface="Calibri"/>
                <a:ea typeface="Calibri"/>
                <a:cs typeface="Calibri"/>
                <a:sym typeface="Calibri"/>
              </a:rPr>
              <a:t> method does not yet exist on the </a:t>
            </a:r>
            <a:r>
              <a:rPr lang="en-US" sz="1200" b="1" i="0" u="none" strike="noStrike" cap="none" baseline="0">
                <a:solidFill>
                  <a:schemeClr val="dk1"/>
                </a:solidFill>
                <a:latin typeface="Calibri"/>
                <a:ea typeface="Calibri"/>
                <a:cs typeface="Calibri"/>
                <a:sym typeface="Calibri"/>
              </a:rPr>
              <a:t>Block </a:t>
            </a:r>
            <a:r>
              <a:rPr lang="en-US" sz="1200" b="0" i="0" u="none" strike="noStrike" cap="none" baseline="0">
                <a:solidFill>
                  <a:schemeClr val="dk1"/>
                </a:solidFill>
                <a:latin typeface="Calibri"/>
                <a:ea typeface="Calibri"/>
                <a:cs typeface="Calibri"/>
                <a:sym typeface="Calibri"/>
              </a:rPr>
              <a:t>class.</a:t>
            </a:r>
          </a:p>
          <a:p>
            <a:endParaRPr lang="en-US" sz="1200" b="0" i="0" u="none" strike="noStrike" cap="none" baseline="0">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ct val="25000"/>
              <a:buFont typeface="Calibri"/>
              <a:buNone/>
            </a:pPr>
            <a:r>
              <a:rPr lang="en-US" sz="1200" b="0" i="0" u="none" strike="noStrike" cap="none" baseline="0">
                <a:solidFill>
                  <a:schemeClr val="dk1"/>
                </a:solidFill>
                <a:latin typeface="Calibri"/>
                <a:ea typeface="Calibri"/>
                <a:cs typeface="Calibri"/>
                <a:sym typeface="Calibri"/>
              </a:rPr>
              <a:t>Open the Block class and add the collision method:</a:t>
            </a:r>
          </a:p>
          <a:p>
            <a:endParaRPr lang="en-US" sz="1200" b="0" i="0" u="none" strike="noStrike" cap="none" baseline="0">
              <a:solidFill>
                <a:schemeClr val="dk1"/>
              </a:solidFill>
              <a:latin typeface="Calibri"/>
              <a:ea typeface="Calibri"/>
              <a:cs typeface="Calibri"/>
              <a:sym typeface="Calibri"/>
            </a:endParaRPr>
          </a:p>
          <a:p>
            <a:endParaRPr lang="en-US" sz="1200" b="0" i="0" u="none" strike="noStrike" cap="none" baseline="0">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ct val="25000"/>
              <a:buFont typeface="Calibri"/>
              <a:buNone/>
            </a:pPr>
            <a:r>
              <a:rPr lang="en-US" sz="1200" b="0" i="0" u="none" strike="noStrike" cap="none" baseline="0">
                <a:solidFill>
                  <a:schemeClr val="dk1"/>
                </a:solidFill>
                <a:latin typeface="Calibri"/>
                <a:ea typeface="Calibri"/>
                <a:cs typeface="Calibri"/>
                <a:sym typeface="Calibri"/>
              </a:rPr>
              <a:t>This method simply call </a:t>
            </a:r>
            <a:r>
              <a:rPr lang="en-US" sz="1200" b="1" i="0" u="none" strike="noStrike" cap="none" baseline="0">
                <a:solidFill>
                  <a:schemeClr val="dk1"/>
                </a:solidFill>
                <a:latin typeface="Calibri"/>
                <a:ea typeface="Calibri"/>
                <a:cs typeface="Calibri"/>
                <a:sym typeface="Calibri"/>
              </a:rPr>
              <a:t>dead()</a:t>
            </a:r>
            <a:r>
              <a:rPr lang="en-US" sz="1200" b="0" i="0" u="none" strike="noStrike" cap="none" baseline="0">
                <a:solidFill>
                  <a:schemeClr val="dk1"/>
                </a:solidFill>
                <a:latin typeface="Calibri"/>
                <a:ea typeface="Calibri"/>
                <a:cs typeface="Calibri"/>
                <a:sym typeface="Calibri"/>
              </a:rPr>
              <a:t> on the world given as parameter. This will directly stop the game.</a:t>
            </a:r>
          </a:p>
          <a:p>
            <a:endParaRPr lang="en-US" sz="1200" b="0" i="0" u="none" strike="noStrike" cap="none" baseline="0">
              <a:solidFill>
                <a:schemeClr val="dk1"/>
              </a:solidFill>
              <a:latin typeface="Calibri"/>
              <a:ea typeface="Calibri"/>
              <a:cs typeface="Calibri"/>
              <a:sym typeface="Calibri"/>
            </a:endParaRPr>
          </a:p>
          <a:p>
            <a:pPr>
              <a:buNone/>
            </a:pPr>
            <a:r>
              <a:rPr lang="en-US" sz="1200" b="0" i="0" u="none" strike="noStrike" cap="none" baseline="0">
                <a:solidFill>
                  <a:schemeClr val="dk1"/>
                </a:solidFill>
                <a:latin typeface="Calibri"/>
                <a:ea typeface="Calibri"/>
                <a:cs typeface="Calibri"/>
                <a:sym typeface="Calibri"/>
              </a:rPr>
              <a:t>Compile the change and test it. </a:t>
            </a:r>
          </a:p>
          <a:p>
            <a:pPr>
              <a:buNone/>
            </a:pPr>
            <a:r>
              <a:rPr lang="en-US" sz="1200" b="0" i="0" u="none" strike="noStrike" cap="none" baseline="0">
                <a:solidFill>
                  <a:schemeClr val="dk1"/>
                </a:solidFill>
                <a:latin typeface="Calibri"/>
                <a:ea typeface="Calibri"/>
                <a:cs typeface="Calibri"/>
                <a:sym typeface="Calibri"/>
              </a:rPr>
              <a:t> </a:t>
            </a:r>
          </a:p>
          <a:p>
            <a:pPr>
              <a:buNone/>
            </a:pPr>
            <a:r>
              <a:rPr lang="en-US" sz="1200" b="0" i="0" u="none" strike="noStrike" cap="none" baseline="0">
                <a:solidFill>
                  <a:schemeClr val="dk1"/>
                </a:solidFill>
                <a:latin typeface="Calibri"/>
                <a:ea typeface="Calibri"/>
                <a:cs typeface="Calibri"/>
                <a:sym typeface="Calibri"/>
              </a:rPr>
              <a:t>The game stops as soon as Bobby goes on the border or if he has a collision with its own tail</a:t>
            </a:r>
            <a:r>
              <a:rPr lang="en-US" sz="1800" b="0" i="0" u="none" strike="noStrike" cap="none" baseline="0"/>
              <a:t> </a:t>
            </a:r>
          </a:p>
          <a:p>
            <a:endParaRPr lang="en-US" sz="1800" b="0" i="0" u="none" strike="noStrike" cap="none" baseline="0"/>
          </a:p>
        </p:txBody>
      </p:sp>
      <p:sp>
        <p:nvSpPr>
          <p:cNvPr id="339" name="Shape 33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buSzPct val="25000"/>
              <a:buNone/>
            </a:pPr>
            <a:r>
              <a:rPr lang="en-US"/>
              <a:t>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349" name="Shape 3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buNone/>
            </a:pPr>
            <a:r>
              <a:rPr lang="en-US" sz="1200" b="0" i="0" u="none" strike="noStrike" cap="none" baseline="0">
                <a:solidFill>
                  <a:schemeClr val="dk1"/>
                </a:solidFill>
                <a:latin typeface="Calibri"/>
                <a:ea typeface="Calibri"/>
                <a:cs typeface="Calibri"/>
                <a:sym typeface="Calibri"/>
              </a:rPr>
              <a:t>Let’s add now a new subclass of </a:t>
            </a:r>
            <a:r>
              <a:rPr lang="en-US" sz="1200" b="1" i="0" u="none" strike="noStrike" cap="none" baseline="0">
                <a:solidFill>
                  <a:schemeClr val="dk1"/>
                </a:solidFill>
                <a:latin typeface="Calibri"/>
                <a:ea typeface="Calibri"/>
                <a:cs typeface="Calibri"/>
                <a:sym typeface="Calibri"/>
              </a:rPr>
              <a:t>Block</a:t>
            </a:r>
            <a:r>
              <a:rPr lang="en-US" sz="1200" b="0" i="0" u="none" strike="noStrike" cap="none" baseline="0">
                <a:solidFill>
                  <a:schemeClr val="dk1"/>
                </a:solidFill>
                <a:latin typeface="Calibri"/>
                <a:ea typeface="Calibri"/>
                <a:cs typeface="Calibri"/>
                <a:sym typeface="Calibri"/>
              </a:rPr>
              <a:t> and name it </a:t>
            </a:r>
            <a:r>
              <a:rPr lang="en-US" sz="1200" b="1" i="0" u="none" strike="noStrike" cap="none" baseline="0">
                <a:solidFill>
                  <a:schemeClr val="dk1"/>
                </a:solidFill>
                <a:latin typeface="Calibri"/>
                <a:ea typeface="Calibri"/>
                <a:cs typeface="Calibri"/>
                <a:sym typeface="Calibri"/>
              </a:rPr>
              <a:t>Apple</a:t>
            </a:r>
            <a:r>
              <a:rPr lang="en-US" sz="1200" b="0" i="0" u="none" strike="noStrike" cap="none" baseline="0">
                <a:solidFill>
                  <a:schemeClr val="dk1"/>
                </a:solidFill>
                <a:latin typeface="Calibri"/>
                <a:ea typeface="Calibri"/>
                <a:cs typeface="Calibri"/>
                <a:sym typeface="Calibri"/>
              </a:rPr>
              <a:t>. Choose the </a:t>
            </a:r>
            <a:r>
              <a:rPr lang="en-US" sz="1200" b="1" i="0" u="none" strike="noStrike" cap="none" baseline="0">
                <a:solidFill>
                  <a:schemeClr val="dk1"/>
                </a:solidFill>
                <a:latin typeface="Calibri"/>
                <a:ea typeface="Calibri"/>
                <a:cs typeface="Calibri"/>
                <a:sym typeface="Calibri"/>
              </a:rPr>
              <a:t>apple.png </a:t>
            </a:r>
            <a:r>
              <a:rPr lang="en-US" sz="1200" b="0" i="0" u="none" strike="noStrike" cap="none" baseline="0">
                <a:solidFill>
                  <a:schemeClr val="dk1"/>
                </a:solidFill>
                <a:latin typeface="Calibri"/>
                <a:ea typeface="Calibri"/>
                <a:cs typeface="Calibri"/>
                <a:sym typeface="Calibri"/>
              </a:rPr>
              <a:t>image</a:t>
            </a:r>
            <a:r>
              <a:rPr lang="en-US" sz="1800" b="0" i="0" u="none" strike="noStrike" cap="none" baseline="0"/>
              <a:t> </a:t>
            </a:r>
          </a:p>
          <a:p>
            <a:endParaRPr lang="en-US" sz="1800" b="0" i="0" u="none" strike="noStrike" cap="none" baseline="0"/>
          </a:p>
          <a:p>
            <a:pPr>
              <a:buNone/>
            </a:pPr>
            <a:r>
              <a:rPr lang="en-US" sz="1200" b="0" i="0" u="none" strike="noStrike" cap="none" baseline="0">
                <a:solidFill>
                  <a:schemeClr val="dk1"/>
                </a:solidFill>
                <a:latin typeface="Calibri"/>
                <a:ea typeface="Calibri"/>
                <a:cs typeface="Calibri"/>
                <a:sym typeface="Calibri"/>
              </a:rPr>
              <a:t>Open the new </a:t>
            </a:r>
            <a:r>
              <a:rPr lang="en-US" sz="1200" b="1" i="0" u="none" strike="noStrike" cap="none" baseline="0">
                <a:solidFill>
                  <a:schemeClr val="dk1"/>
                </a:solidFill>
                <a:latin typeface="Calibri"/>
                <a:ea typeface="Calibri"/>
                <a:cs typeface="Calibri"/>
                <a:sym typeface="Calibri"/>
              </a:rPr>
              <a:t>Apple </a:t>
            </a:r>
            <a:r>
              <a:rPr lang="en-US" sz="1200" b="0" i="0" u="none" strike="noStrike" cap="none" baseline="0">
                <a:solidFill>
                  <a:schemeClr val="dk1"/>
                </a:solidFill>
                <a:latin typeface="Calibri"/>
                <a:ea typeface="Calibri"/>
                <a:cs typeface="Calibri"/>
                <a:sym typeface="Calibri"/>
              </a:rPr>
              <a:t>class, and delete the </a:t>
            </a:r>
            <a:r>
              <a:rPr lang="en-US" sz="1200" b="1" i="0" u="none" strike="noStrike" cap="none" baseline="0">
                <a:solidFill>
                  <a:schemeClr val="dk1"/>
                </a:solidFill>
                <a:latin typeface="Calibri"/>
                <a:ea typeface="Calibri"/>
                <a:cs typeface="Calibri"/>
                <a:sym typeface="Calibri"/>
              </a:rPr>
              <a:t>act() </a:t>
            </a:r>
            <a:r>
              <a:rPr lang="en-US" sz="1200" b="0" i="0" u="none" strike="noStrike" cap="none" baseline="0">
                <a:solidFill>
                  <a:schemeClr val="dk1"/>
                </a:solidFill>
                <a:latin typeface="Calibri"/>
                <a:ea typeface="Calibri"/>
                <a:cs typeface="Calibri"/>
                <a:sym typeface="Calibri"/>
              </a:rPr>
              <a:t>method</a:t>
            </a:r>
            <a:r>
              <a:rPr lang="en-US" sz="1800" b="0" i="0" u="none" strike="noStrike" cap="none" baseline="0"/>
              <a:t> </a:t>
            </a:r>
          </a:p>
          <a:p>
            <a:endParaRPr lang="en-US" sz="1800" b="0" i="0" u="none" strike="noStrike" cap="none" baseline="0"/>
          </a:p>
          <a:p>
            <a:endParaRPr lang="en-US" sz="1800" b="0" i="0" u="none" strike="noStrike" cap="none" baseline="0"/>
          </a:p>
        </p:txBody>
      </p:sp>
      <p:sp>
        <p:nvSpPr>
          <p:cNvPr id="350" name="Shape 3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buSzPct val="25000"/>
              <a:buNone/>
            </a:pPr>
            <a:r>
              <a:rPr lang="en-US"/>
              <a:t>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359" name="Shape 35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buNone/>
            </a:pPr>
            <a:r>
              <a:rPr lang="en-US" sz="1200" b="0" i="0" u="none" strike="noStrike" cap="none" baseline="0">
                <a:solidFill>
                  <a:schemeClr val="dk1"/>
                </a:solidFill>
                <a:latin typeface="Calibri"/>
                <a:ea typeface="Calibri"/>
                <a:cs typeface="Calibri"/>
                <a:sym typeface="Calibri"/>
              </a:rPr>
              <a:t>Come back to the </a:t>
            </a:r>
            <a:r>
              <a:rPr lang="en-US" sz="1200" b="1" i="0" u="none" strike="noStrike" cap="none" baseline="0">
                <a:solidFill>
                  <a:schemeClr val="dk1"/>
                </a:solidFill>
                <a:latin typeface="Calibri"/>
                <a:ea typeface="Calibri"/>
                <a:cs typeface="Calibri"/>
                <a:sym typeface="Calibri"/>
              </a:rPr>
              <a:t>SnakeWorld </a:t>
            </a:r>
            <a:r>
              <a:rPr lang="en-US" sz="1200" b="0" i="0" u="none" strike="noStrike" cap="none" baseline="0">
                <a:solidFill>
                  <a:schemeClr val="dk1"/>
                </a:solidFill>
                <a:latin typeface="Calibri"/>
                <a:ea typeface="Calibri"/>
                <a:cs typeface="Calibri"/>
                <a:sym typeface="Calibri"/>
              </a:rPr>
              <a:t>class. At the game initialization (in the constructor), after having created Bobby, we will also create an apple and position it </a:t>
            </a:r>
            <a:r>
              <a:rPr lang="en-US" sz="1200" b="1" i="0" u="none" strike="noStrike" cap="none" baseline="0">
                <a:solidFill>
                  <a:schemeClr val="dk1"/>
                </a:solidFill>
                <a:latin typeface="Calibri"/>
                <a:ea typeface="Calibri"/>
                <a:cs typeface="Calibri"/>
                <a:sym typeface="Calibri"/>
              </a:rPr>
              <a:t>randomly</a:t>
            </a:r>
            <a:r>
              <a:rPr lang="en-US" sz="1200" b="0" i="0" u="none" strike="noStrike" cap="none" baseline="0">
                <a:solidFill>
                  <a:schemeClr val="dk1"/>
                </a:solidFill>
                <a:latin typeface="Calibri"/>
                <a:ea typeface="Calibri"/>
                <a:cs typeface="Calibri"/>
                <a:sym typeface="Calibri"/>
              </a:rPr>
              <a:t> in the game.</a:t>
            </a:r>
          </a:p>
          <a:p>
            <a:endParaRPr lang="en-US" sz="1200" b="0" i="0" u="none" strike="noStrike" cap="none" baseline="0">
              <a:solidFill>
                <a:schemeClr val="dk1"/>
              </a:solidFill>
              <a:latin typeface="Calibri"/>
              <a:ea typeface="Calibri"/>
              <a:cs typeface="Calibri"/>
              <a:sym typeface="Calibri"/>
            </a:endParaRPr>
          </a:p>
          <a:p>
            <a:endParaRPr lang="en-US" sz="1200" b="0" i="0" u="none" strike="noStrike" cap="none" baseline="0">
              <a:solidFill>
                <a:schemeClr val="dk1"/>
              </a:solidFill>
              <a:latin typeface="Calibri"/>
              <a:ea typeface="Calibri"/>
              <a:cs typeface="Calibri"/>
              <a:sym typeface="Calibri"/>
            </a:endParaRPr>
          </a:p>
          <a:p>
            <a:endParaRPr lang="en-US" sz="1200" b="0" i="0" u="none" strike="noStrike" cap="none" baseline="0">
              <a:solidFill>
                <a:schemeClr val="dk1"/>
              </a:solidFill>
              <a:latin typeface="Calibri"/>
              <a:ea typeface="Calibri"/>
              <a:cs typeface="Calibri"/>
              <a:sym typeface="Calibri"/>
            </a:endParaRPr>
          </a:p>
          <a:p>
            <a:pPr>
              <a:buNone/>
            </a:pPr>
            <a:r>
              <a:rPr lang="en-US" sz="1200" b="0" i="0" u="none" strike="noStrike" cap="none" baseline="0">
                <a:solidFill>
                  <a:schemeClr val="dk1"/>
                </a:solidFill>
                <a:latin typeface="Calibri"/>
                <a:ea typeface="Calibri"/>
                <a:cs typeface="Calibri"/>
                <a:sym typeface="Calibri"/>
              </a:rPr>
              <a:t>The apple is created with </a:t>
            </a:r>
            <a:r>
              <a:rPr lang="en-US" sz="1200" b="1" i="0" u="none" strike="noStrike" cap="none" baseline="0">
                <a:solidFill>
                  <a:schemeClr val="dk1"/>
                </a:solidFill>
                <a:latin typeface="Calibri"/>
                <a:ea typeface="Calibri"/>
                <a:cs typeface="Calibri"/>
                <a:sym typeface="Calibri"/>
              </a:rPr>
              <a:t>new Apple() </a:t>
            </a:r>
            <a:r>
              <a:rPr lang="en-US" sz="1200" b="0" i="0" u="none" strike="noStrike" cap="none" baseline="0">
                <a:solidFill>
                  <a:schemeClr val="dk1"/>
                </a:solidFill>
                <a:latin typeface="Calibri"/>
                <a:ea typeface="Calibri"/>
                <a:cs typeface="Calibri"/>
                <a:sym typeface="Calibri"/>
              </a:rPr>
              <a:t>statement. Then, it is added to the World using the </a:t>
            </a:r>
            <a:r>
              <a:rPr lang="en-US" sz="1200" b="1" i="0" u="none" strike="noStrike" cap="none" baseline="0">
                <a:solidFill>
                  <a:schemeClr val="dk1"/>
                </a:solidFill>
                <a:latin typeface="Calibri"/>
                <a:ea typeface="Calibri"/>
                <a:cs typeface="Calibri"/>
                <a:sym typeface="Calibri"/>
              </a:rPr>
              <a:t>addObject() </a:t>
            </a:r>
            <a:r>
              <a:rPr lang="en-US" sz="1200" b="0" i="0" u="none" strike="noStrike" cap="none" baseline="0">
                <a:solidFill>
                  <a:schemeClr val="dk1"/>
                </a:solidFill>
                <a:latin typeface="Calibri"/>
                <a:ea typeface="Calibri"/>
                <a:cs typeface="Calibri"/>
                <a:sym typeface="Calibri"/>
              </a:rPr>
              <a:t>from Greenfoot. Its position x, y is defined using another Greenfoot method, </a:t>
            </a:r>
            <a:r>
              <a:rPr lang="en-US" sz="1200" b="1" i="0" u="none" strike="noStrike" cap="none" baseline="0">
                <a:solidFill>
                  <a:schemeClr val="dk1"/>
                </a:solidFill>
                <a:latin typeface="Calibri"/>
                <a:ea typeface="Calibri"/>
                <a:cs typeface="Calibri"/>
                <a:sym typeface="Calibri"/>
              </a:rPr>
              <a:t>getRandomNumber()</a:t>
            </a:r>
            <a:r>
              <a:rPr lang="en-US" sz="1200" b="0" i="0" u="none" strike="noStrike" cap="none" baseline="0">
                <a:solidFill>
                  <a:schemeClr val="dk1"/>
                </a:solidFill>
                <a:latin typeface="Calibri"/>
                <a:ea typeface="Calibri"/>
                <a:cs typeface="Calibri"/>
                <a:sym typeface="Calibri"/>
              </a:rPr>
              <a:t>. This method takes a number as argument and return a random number between 0 and the given number. The numbers that are passed to this method are the width and height of the game minus 2 (we do not count the borders) and we add 1 (to avoid being on the border).</a:t>
            </a:r>
          </a:p>
          <a:p>
            <a:pPr>
              <a:buNone/>
            </a:pPr>
            <a:r>
              <a:rPr lang="en-US" sz="1200" b="0" i="0" u="none" strike="noStrike" cap="none" baseline="0">
                <a:solidFill>
                  <a:schemeClr val="dk1"/>
                </a:solidFill>
                <a:latin typeface="Calibri"/>
                <a:ea typeface="Calibri"/>
                <a:cs typeface="Calibri"/>
                <a:sym typeface="Calibri"/>
              </a:rPr>
              <a:t> </a:t>
            </a:r>
          </a:p>
          <a:p>
            <a:pPr>
              <a:buNone/>
            </a:pPr>
            <a:r>
              <a:rPr lang="en-US" sz="1200" b="0" i="0" u="none" strike="noStrike" cap="none" baseline="0">
                <a:solidFill>
                  <a:schemeClr val="dk1"/>
                </a:solidFill>
                <a:latin typeface="Calibri"/>
                <a:ea typeface="Calibri"/>
                <a:cs typeface="Calibri"/>
                <a:sym typeface="Calibri"/>
              </a:rPr>
              <a:t>Compile your changes and test. Try to catch an apple… What happens ?</a:t>
            </a:r>
          </a:p>
          <a:p>
            <a:pPr>
              <a:buNone/>
            </a:pPr>
            <a:r>
              <a:rPr lang="en-US" sz="1200" b="0" i="0" u="none" strike="noStrike" cap="none" baseline="0">
                <a:solidFill>
                  <a:schemeClr val="dk1"/>
                </a:solidFill>
                <a:latin typeface="Calibri"/>
                <a:ea typeface="Calibri"/>
                <a:cs typeface="Calibri"/>
                <a:sym typeface="Calibri"/>
              </a:rPr>
              <a:t> </a:t>
            </a:r>
          </a:p>
          <a:p>
            <a:pPr>
              <a:buNone/>
            </a:pPr>
            <a:r>
              <a:rPr lang="en-US" sz="1200" b="0" i="0" u="none" strike="noStrike" cap="none" baseline="0">
                <a:solidFill>
                  <a:schemeClr val="dk1"/>
                </a:solidFill>
                <a:latin typeface="Calibri"/>
                <a:ea typeface="Calibri"/>
                <a:cs typeface="Calibri"/>
                <a:sym typeface="Calibri"/>
              </a:rPr>
              <a:t>The game stops! Indeed, we have programmed our game to stop it as soon as the snake has a collision with a block… and the apple is a block !</a:t>
            </a:r>
          </a:p>
          <a:p>
            <a:endParaRPr lang="en-US" sz="1200" b="0" i="0" u="none" strike="noStrike" cap="none" baseline="0">
              <a:solidFill>
                <a:schemeClr val="dk1"/>
              </a:solidFill>
              <a:latin typeface="Calibri"/>
              <a:ea typeface="Calibri"/>
              <a:cs typeface="Calibri"/>
              <a:sym typeface="Calibri"/>
            </a:endParaRPr>
          </a:p>
        </p:txBody>
      </p:sp>
      <p:sp>
        <p:nvSpPr>
          <p:cNvPr id="360" name="Shape 36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buSzPct val="25000"/>
              <a:buNone/>
            </a:pPr>
            <a:r>
              <a:rPr lang="en-US"/>
              <a:t>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370" name="Shape 37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buNone/>
            </a:pPr>
            <a:r>
              <a:rPr lang="en-US" sz="1200" b="0" i="0" u="none" strike="noStrike" cap="none" baseline="0">
                <a:solidFill>
                  <a:schemeClr val="dk1"/>
                </a:solidFill>
                <a:latin typeface="Calibri"/>
                <a:ea typeface="Calibri"/>
                <a:cs typeface="Calibri"/>
                <a:sym typeface="Calibri"/>
              </a:rPr>
              <a:t>We will then « </a:t>
            </a:r>
            <a:r>
              <a:rPr lang="en-US" sz="1200" b="1" i="0" u="none" strike="noStrike" cap="none" baseline="0">
                <a:solidFill>
                  <a:schemeClr val="dk1"/>
                </a:solidFill>
                <a:latin typeface="Calibri"/>
                <a:ea typeface="Calibri"/>
                <a:cs typeface="Calibri"/>
                <a:sym typeface="Calibri"/>
              </a:rPr>
              <a:t>override </a:t>
            </a:r>
            <a:r>
              <a:rPr lang="en-US" sz="1200" b="0" i="0" u="none" strike="noStrike" cap="none" baseline="0">
                <a:solidFill>
                  <a:schemeClr val="dk1"/>
                </a:solidFill>
                <a:latin typeface="Calibri"/>
                <a:ea typeface="Calibri"/>
                <a:cs typeface="Calibri"/>
                <a:sym typeface="Calibri"/>
              </a:rPr>
              <a:t>» the </a:t>
            </a:r>
            <a:r>
              <a:rPr lang="en-US" sz="1200" b="1" i="0" u="none" strike="noStrike" cap="none" baseline="0">
                <a:solidFill>
                  <a:schemeClr val="dk1"/>
                </a:solidFill>
                <a:latin typeface="Calibri"/>
                <a:ea typeface="Calibri"/>
                <a:cs typeface="Calibri"/>
                <a:sym typeface="Calibri"/>
              </a:rPr>
              <a:t>collision</a:t>
            </a:r>
            <a:r>
              <a:rPr lang="en-US" sz="1200" b="0" i="0" u="none" strike="noStrike" cap="none" baseline="0">
                <a:solidFill>
                  <a:schemeClr val="dk1"/>
                </a:solidFill>
                <a:latin typeface="Calibri"/>
                <a:ea typeface="Calibri"/>
                <a:cs typeface="Calibri"/>
                <a:sym typeface="Calibri"/>
              </a:rPr>
              <a:t> method in the </a:t>
            </a:r>
            <a:r>
              <a:rPr lang="en-US" sz="1200" b="1" i="0" u="none" strike="noStrike" cap="none" baseline="0">
                <a:solidFill>
                  <a:schemeClr val="dk1"/>
                </a:solidFill>
                <a:latin typeface="Calibri"/>
                <a:ea typeface="Calibri"/>
                <a:cs typeface="Calibri"/>
                <a:sym typeface="Calibri"/>
              </a:rPr>
              <a:t>Apple </a:t>
            </a:r>
            <a:r>
              <a:rPr lang="en-US" sz="1200" b="0" i="0" u="none" strike="noStrike" cap="none" baseline="0">
                <a:solidFill>
                  <a:schemeClr val="dk1"/>
                </a:solidFill>
                <a:latin typeface="Calibri"/>
                <a:ea typeface="Calibri"/>
                <a:cs typeface="Calibri"/>
                <a:sym typeface="Calibri"/>
              </a:rPr>
              <a:t>class</a:t>
            </a:r>
            <a:r>
              <a:rPr lang="en-US" sz="1800" b="0" i="0" u="none" strike="noStrike" cap="none" baseline="0"/>
              <a:t> </a:t>
            </a:r>
          </a:p>
          <a:p>
            <a:endParaRPr lang="en-US" sz="1800" b="0" i="0" u="none" strike="noStrike" cap="none" baseline="0"/>
          </a:p>
          <a:p>
            <a:pPr marL="0" marR="0" lvl="0" indent="0" algn="l" rtl="0">
              <a:lnSpc>
                <a:spcPct val="100000"/>
              </a:lnSpc>
              <a:spcBef>
                <a:spcPts val="0"/>
              </a:spcBef>
              <a:spcAft>
                <a:spcPts val="0"/>
              </a:spcAft>
              <a:buSzPct val="25000"/>
              <a:buFont typeface="Calibri"/>
              <a:buNone/>
            </a:pPr>
            <a:r>
              <a:rPr lang="en-US" sz="1200" b="0" i="0" u="none" strike="noStrike" cap="none" baseline="0">
                <a:solidFill>
                  <a:schemeClr val="dk1"/>
                </a:solidFill>
                <a:latin typeface="Calibri"/>
                <a:ea typeface="Calibri"/>
                <a:cs typeface="Calibri"/>
                <a:sym typeface="Calibri"/>
              </a:rPr>
              <a:t>In Java, we can indeed </a:t>
            </a:r>
            <a:r>
              <a:rPr lang="en-US" sz="1200" b="1" i="0" u="none" strike="noStrike" cap="none" baseline="0">
                <a:solidFill>
                  <a:schemeClr val="dk1"/>
                </a:solidFill>
                <a:latin typeface="Calibri"/>
                <a:ea typeface="Calibri"/>
                <a:cs typeface="Calibri"/>
                <a:sym typeface="Calibri"/>
              </a:rPr>
              <a:t>override</a:t>
            </a:r>
            <a:r>
              <a:rPr lang="en-US" sz="1200" b="0" i="0" u="none" strike="noStrike" cap="none" baseline="0">
                <a:solidFill>
                  <a:schemeClr val="dk1"/>
                </a:solidFill>
                <a:latin typeface="Calibri"/>
                <a:ea typeface="Calibri"/>
                <a:cs typeface="Calibri"/>
                <a:sym typeface="Calibri"/>
              </a:rPr>
              <a:t> an inherited method to define a different behavior in a sub-class.</a:t>
            </a:r>
          </a:p>
          <a:p>
            <a:endParaRPr lang="en-US" sz="1200" b="0" i="0" u="none" strike="noStrike" cap="none" baseline="0">
              <a:solidFill>
                <a:schemeClr val="dk1"/>
              </a:solidFill>
              <a:latin typeface="Calibri"/>
              <a:ea typeface="Calibri"/>
              <a:cs typeface="Calibri"/>
              <a:sym typeface="Calibri"/>
            </a:endParaRPr>
          </a:p>
          <a:p>
            <a:pPr>
              <a:buNone/>
            </a:pPr>
            <a:r>
              <a:rPr lang="en-US" sz="1200" b="0" i="0" u="none" strike="noStrike" cap="none" baseline="0">
                <a:solidFill>
                  <a:schemeClr val="dk1"/>
                </a:solidFill>
                <a:latin typeface="Calibri"/>
                <a:ea typeface="Calibri"/>
                <a:cs typeface="Calibri"/>
                <a:sym typeface="Calibri"/>
              </a:rPr>
              <a:t>When the snake enters in collision with an apple, we should not call the </a:t>
            </a:r>
            <a:r>
              <a:rPr lang="en-US" sz="1200" b="1" i="0" u="none" strike="noStrike" cap="none" baseline="0">
                <a:solidFill>
                  <a:schemeClr val="dk1"/>
                </a:solidFill>
                <a:latin typeface="Calibri"/>
                <a:ea typeface="Calibri"/>
                <a:cs typeface="Calibri"/>
                <a:sym typeface="Calibri"/>
              </a:rPr>
              <a:t>dead() </a:t>
            </a:r>
            <a:r>
              <a:rPr lang="en-US" sz="1200" b="0" i="0" u="none" strike="noStrike" cap="none" baseline="0">
                <a:solidFill>
                  <a:schemeClr val="dk1"/>
                </a:solidFill>
                <a:latin typeface="Calibri"/>
                <a:ea typeface="Calibri"/>
                <a:cs typeface="Calibri"/>
                <a:sym typeface="Calibri"/>
              </a:rPr>
              <a:t>method anymore, but rather ask the world to make the snake grow (for example of 2 more elements). </a:t>
            </a:r>
          </a:p>
          <a:p>
            <a:pPr>
              <a:buNone/>
            </a:pPr>
            <a:r>
              <a:rPr lang="en-US" sz="1200" b="0" i="0" u="none" strike="noStrike" cap="none" baseline="0">
                <a:solidFill>
                  <a:schemeClr val="dk1"/>
                </a:solidFill>
                <a:latin typeface="Calibri"/>
                <a:ea typeface="Calibri"/>
                <a:cs typeface="Calibri"/>
                <a:sym typeface="Calibri"/>
              </a:rPr>
              <a:t> </a:t>
            </a:r>
          </a:p>
          <a:p>
            <a:pPr>
              <a:buNone/>
            </a:pPr>
            <a:r>
              <a:rPr lang="en-US" sz="1200" b="0" i="0" u="none" strike="noStrike" cap="none" baseline="0">
                <a:solidFill>
                  <a:schemeClr val="dk1"/>
                </a:solidFill>
                <a:latin typeface="Calibri"/>
                <a:ea typeface="Calibri"/>
                <a:cs typeface="Calibri"/>
                <a:sym typeface="Calibri"/>
              </a:rPr>
              <a:t>In addition, the apple should also be moved elsewhere in the game.</a:t>
            </a:r>
          </a:p>
          <a:p>
            <a:pPr>
              <a:buNone/>
            </a:pPr>
            <a:r>
              <a:rPr lang="en-US" sz="1200" b="0" i="0" u="none" strike="noStrike" cap="none" baseline="0">
                <a:solidFill>
                  <a:schemeClr val="dk1"/>
                </a:solidFill>
                <a:latin typeface="Calibri"/>
                <a:ea typeface="Calibri"/>
                <a:cs typeface="Calibri"/>
                <a:sym typeface="Calibri"/>
              </a:rPr>
              <a:t> </a:t>
            </a:r>
          </a:p>
          <a:p>
            <a:pPr>
              <a:buNone/>
            </a:pPr>
            <a:r>
              <a:rPr lang="en-US" sz="1200" b="0" i="0" u="none" strike="noStrike" cap="none" baseline="0">
                <a:solidFill>
                  <a:schemeClr val="dk1"/>
                </a:solidFill>
                <a:latin typeface="Calibri"/>
                <a:ea typeface="Calibri"/>
                <a:cs typeface="Calibri"/>
                <a:sym typeface="Calibri"/>
              </a:rPr>
              <a:t> </a:t>
            </a:r>
          </a:p>
          <a:p>
            <a:pPr>
              <a:buNone/>
            </a:pPr>
            <a:r>
              <a:rPr lang="en-US" sz="1200" b="0" i="0" u="none" strike="noStrike" cap="none" baseline="0">
                <a:solidFill>
                  <a:schemeClr val="dk1"/>
                </a:solidFill>
                <a:latin typeface="Calibri"/>
                <a:ea typeface="Calibri"/>
                <a:cs typeface="Calibri"/>
                <a:sym typeface="Calibri"/>
              </a:rPr>
              <a:t> </a:t>
            </a:r>
          </a:p>
          <a:p>
            <a:pPr>
              <a:buNone/>
            </a:pPr>
            <a:r>
              <a:rPr lang="en-US" sz="1200" b="0" i="0" u="none" strike="noStrike" cap="none" baseline="0">
                <a:solidFill>
                  <a:schemeClr val="dk1"/>
                </a:solidFill>
                <a:latin typeface="Calibri"/>
                <a:ea typeface="Calibri"/>
                <a:cs typeface="Calibri"/>
                <a:sym typeface="Calibri"/>
              </a:rPr>
              <a:t>It just remains to add a </a:t>
            </a:r>
            <a:r>
              <a:rPr lang="en-US" sz="1200" b="1" i="0" u="none" strike="noStrike" cap="none" baseline="0">
                <a:solidFill>
                  <a:schemeClr val="dk1"/>
                </a:solidFill>
                <a:latin typeface="Calibri"/>
                <a:ea typeface="Calibri"/>
                <a:cs typeface="Calibri"/>
                <a:sym typeface="Calibri"/>
              </a:rPr>
              <a:t>grow()</a:t>
            </a:r>
            <a:r>
              <a:rPr lang="en-US" sz="1200" b="0" i="0" u="none" strike="noStrike" cap="none" baseline="0">
                <a:solidFill>
                  <a:schemeClr val="dk1"/>
                </a:solidFill>
                <a:latin typeface="Calibri"/>
                <a:ea typeface="Calibri"/>
                <a:cs typeface="Calibri"/>
                <a:sym typeface="Calibri"/>
              </a:rPr>
              <a:t> method in the </a:t>
            </a:r>
            <a:r>
              <a:rPr lang="en-US" sz="1200" b="1" i="0" u="none" strike="noStrike" cap="none" baseline="0">
                <a:solidFill>
                  <a:schemeClr val="dk1"/>
                </a:solidFill>
                <a:latin typeface="Calibri"/>
                <a:ea typeface="Calibri"/>
                <a:cs typeface="Calibri"/>
                <a:sym typeface="Calibri"/>
              </a:rPr>
              <a:t>SnakeWorld </a:t>
            </a:r>
            <a:r>
              <a:rPr lang="en-US" sz="1200" b="0" i="0" u="none" strike="noStrike" cap="none" baseline="0">
                <a:solidFill>
                  <a:schemeClr val="dk1"/>
                </a:solidFill>
                <a:latin typeface="Calibri"/>
                <a:ea typeface="Calibri"/>
                <a:cs typeface="Calibri"/>
                <a:sym typeface="Calibri"/>
              </a:rPr>
              <a:t>class:</a:t>
            </a:r>
          </a:p>
          <a:p>
            <a:pPr marL="0" marR="0" lvl="0" indent="0" algn="l" rtl="0">
              <a:lnSpc>
                <a:spcPct val="100000"/>
              </a:lnSpc>
              <a:spcBef>
                <a:spcPts val="0"/>
              </a:spcBef>
              <a:spcAft>
                <a:spcPts val="0"/>
              </a:spcAft>
              <a:buSzPct val="25000"/>
              <a:buFont typeface="Calibri"/>
              <a:buNone/>
            </a:pPr>
            <a:r>
              <a:rPr lang="en-US" sz="1200" b="0" i="0" u="none" strike="noStrike" cap="none" baseline="0">
                <a:solidFill>
                  <a:schemeClr val="dk1"/>
                </a:solidFill>
                <a:latin typeface="Calibri"/>
                <a:ea typeface="Calibri"/>
                <a:cs typeface="Calibri"/>
                <a:sym typeface="Calibri"/>
              </a:rPr>
              <a:t>It just need to add the number of elements to our </a:t>
            </a:r>
            <a:r>
              <a:rPr lang="en-US" sz="1200" b="1" i="0" u="none" strike="noStrike" cap="none" baseline="0">
                <a:solidFill>
                  <a:schemeClr val="dk1"/>
                </a:solidFill>
                <a:latin typeface="Calibri"/>
                <a:ea typeface="Calibri"/>
                <a:cs typeface="Calibri"/>
                <a:sym typeface="Calibri"/>
              </a:rPr>
              <a:t>tailCounter</a:t>
            </a:r>
            <a:r>
              <a:rPr lang="en-US" sz="1800" b="0" i="0" u="none" strike="noStrike" cap="none" baseline="0"/>
              <a:t> </a:t>
            </a:r>
          </a:p>
          <a:p>
            <a:endParaRPr lang="en-US" sz="1800" b="0" i="0" u="none" strike="noStrike" cap="none" baseline="0"/>
          </a:p>
          <a:p>
            <a:endParaRPr lang="en-US" sz="1800" b="0" i="0" u="none" strike="noStrike" cap="none" baseline="0"/>
          </a:p>
          <a:p>
            <a:pPr marL="0" marR="0" lvl="0" indent="0" algn="l" rtl="0">
              <a:lnSpc>
                <a:spcPct val="100000"/>
              </a:lnSpc>
              <a:spcBef>
                <a:spcPts val="0"/>
              </a:spcBef>
              <a:spcAft>
                <a:spcPts val="0"/>
              </a:spcAft>
              <a:buSzPct val="25000"/>
              <a:buFont typeface="Calibri"/>
              <a:buNone/>
            </a:pPr>
            <a:r>
              <a:rPr lang="en-US" sz="1200" b="0" i="0" u="none" strike="noStrike" cap="none" baseline="0">
                <a:solidFill>
                  <a:schemeClr val="dk1"/>
                </a:solidFill>
                <a:latin typeface="Calibri"/>
                <a:ea typeface="Calibri"/>
                <a:cs typeface="Calibri"/>
                <a:sym typeface="Calibri"/>
              </a:rPr>
              <a:t>Compile and test again. The snake now grows each time it eats an apple !</a:t>
            </a:r>
          </a:p>
          <a:p>
            <a:endParaRPr lang="en-US" sz="1200" b="0" i="0" u="none" strike="noStrike" cap="none" baseline="0">
              <a:solidFill>
                <a:schemeClr val="dk1"/>
              </a:solidFill>
              <a:latin typeface="Calibri"/>
              <a:ea typeface="Calibri"/>
              <a:cs typeface="Calibri"/>
              <a:sym typeface="Calibri"/>
            </a:endParaRPr>
          </a:p>
        </p:txBody>
      </p:sp>
      <p:sp>
        <p:nvSpPr>
          <p:cNvPr id="371" name="Shape 37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buSzPct val="25000"/>
              <a:buNone/>
            </a:pPr>
            <a:r>
              <a:rPr lang="en-US"/>
              <a:t>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Shape 3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380" name="Shape 38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buNone/>
            </a:pPr>
            <a:r>
              <a:rPr lang="en-US" sz="1200" b="0" i="0" u="none" strike="noStrike" cap="none" baseline="0">
                <a:solidFill>
                  <a:schemeClr val="dk1"/>
                </a:solidFill>
                <a:latin typeface="Calibri"/>
                <a:ea typeface="Calibri"/>
                <a:cs typeface="Calibri"/>
                <a:sym typeface="Calibri"/>
              </a:rPr>
              <a:t>To improve our game, we will now add some sound when the Bobby eats an apple or it becomes dies.</a:t>
            </a:r>
          </a:p>
          <a:p>
            <a:pPr>
              <a:buNone/>
            </a:pPr>
            <a:r>
              <a:rPr lang="en-US" sz="1200" b="0" i="0" u="none" strike="noStrike" cap="none" baseline="0">
                <a:solidFill>
                  <a:schemeClr val="dk1"/>
                </a:solidFill>
                <a:latin typeface="Calibri"/>
                <a:ea typeface="Calibri"/>
                <a:cs typeface="Calibri"/>
                <a:sym typeface="Calibri"/>
              </a:rPr>
              <a:t> </a:t>
            </a:r>
          </a:p>
          <a:p>
            <a:pPr>
              <a:buNone/>
            </a:pPr>
            <a:r>
              <a:rPr lang="en-US" sz="1200" b="0" i="0" u="none" strike="noStrike" cap="none" baseline="0">
                <a:solidFill>
                  <a:schemeClr val="dk1"/>
                </a:solidFill>
                <a:latin typeface="Calibri"/>
                <a:ea typeface="Calibri"/>
                <a:cs typeface="Calibri"/>
                <a:sym typeface="Calibri"/>
              </a:rPr>
              <a:t>To play a sound when Bobby eats an apple, simply add the following code in the collision method of the </a:t>
            </a:r>
            <a:r>
              <a:rPr lang="en-US" sz="1200" b="1" i="0" u="none" strike="noStrike" cap="none" baseline="0">
                <a:solidFill>
                  <a:schemeClr val="dk1"/>
                </a:solidFill>
                <a:latin typeface="Calibri"/>
                <a:ea typeface="Calibri"/>
                <a:cs typeface="Calibri"/>
                <a:sym typeface="Calibri"/>
              </a:rPr>
              <a:t>Apple </a:t>
            </a:r>
            <a:r>
              <a:rPr lang="en-US" sz="1200" b="0" i="0" u="none" strike="noStrike" cap="none" baseline="0">
                <a:solidFill>
                  <a:schemeClr val="dk1"/>
                </a:solidFill>
                <a:latin typeface="Calibri"/>
                <a:ea typeface="Calibri"/>
                <a:cs typeface="Calibri"/>
                <a:sym typeface="Calibri"/>
              </a:rPr>
              <a:t>class:</a:t>
            </a:r>
          </a:p>
          <a:p>
            <a:endParaRPr lang="en-US" sz="1200" b="0" i="0" u="none" strike="noStrike" cap="none" baseline="0">
              <a:solidFill>
                <a:schemeClr val="dk1"/>
              </a:solidFill>
              <a:latin typeface="Calibri"/>
              <a:ea typeface="Calibri"/>
              <a:cs typeface="Calibri"/>
              <a:sym typeface="Calibri"/>
            </a:endParaRPr>
          </a:p>
          <a:p>
            <a:endParaRPr lang="en-US" sz="1200" b="0" i="0" u="none" strike="noStrike" cap="none" baseline="0">
              <a:solidFill>
                <a:schemeClr val="dk1"/>
              </a:solidFill>
              <a:latin typeface="Calibri"/>
              <a:ea typeface="Calibri"/>
              <a:cs typeface="Calibri"/>
              <a:sym typeface="Calibri"/>
            </a:endParaRPr>
          </a:p>
          <a:p>
            <a:pPr>
              <a:buNone/>
            </a:pPr>
            <a:r>
              <a:rPr lang="en-US" sz="1200" b="0" i="0" u="none" strike="noStrike" cap="none" baseline="0">
                <a:solidFill>
                  <a:schemeClr val="dk1"/>
                </a:solidFill>
                <a:latin typeface="Calibri"/>
                <a:ea typeface="Calibri"/>
                <a:cs typeface="Calibri"/>
                <a:sym typeface="Calibri"/>
              </a:rPr>
              <a:t>Compile and test! </a:t>
            </a:r>
          </a:p>
          <a:p>
            <a:pPr>
              <a:buNone/>
            </a:pPr>
            <a:r>
              <a:rPr lang="en-US" sz="1200" b="0" i="0" u="none" strike="noStrike" cap="none" baseline="0">
                <a:solidFill>
                  <a:schemeClr val="dk1"/>
                </a:solidFill>
                <a:latin typeface="Calibri"/>
                <a:ea typeface="Calibri"/>
                <a:cs typeface="Calibri"/>
                <a:sym typeface="Calibri"/>
              </a:rPr>
              <a:t> </a:t>
            </a:r>
          </a:p>
          <a:p>
            <a:pPr>
              <a:buNone/>
            </a:pPr>
            <a:r>
              <a:rPr lang="en-US" sz="1200" b="0" i="0" u="none" strike="noStrike" cap="none" baseline="0">
                <a:solidFill>
                  <a:schemeClr val="dk1"/>
                </a:solidFill>
                <a:latin typeface="Calibri"/>
                <a:ea typeface="Calibri"/>
                <a:cs typeface="Calibri"/>
                <a:sym typeface="Calibri"/>
              </a:rPr>
              <a:t>The </a:t>
            </a:r>
            <a:r>
              <a:rPr lang="en-US" sz="1200" b="1" i="0" u="none" strike="noStrike" cap="none" baseline="0">
                <a:solidFill>
                  <a:schemeClr val="dk1"/>
                </a:solidFill>
                <a:latin typeface="Calibri"/>
                <a:ea typeface="Calibri"/>
                <a:cs typeface="Calibri"/>
                <a:sym typeface="Calibri"/>
              </a:rPr>
              <a:t>playSound()</a:t>
            </a:r>
            <a:r>
              <a:rPr lang="en-US" sz="1200" b="0" i="0" u="none" strike="noStrike" cap="none" baseline="0">
                <a:solidFill>
                  <a:schemeClr val="dk1"/>
                </a:solidFill>
                <a:latin typeface="Calibri"/>
                <a:ea typeface="Calibri"/>
                <a:cs typeface="Calibri"/>
                <a:sym typeface="Calibri"/>
              </a:rPr>
              <a:t> method takes the name of a sound file as input parameter. This file needs to be in the </a:t>
            </a:r>
            <a:r>
              <a:rPr lang="en-US" sz="1200" b="1" i="0" u="none" strike="noStrike" cap="none" baseline="0">
                <a:solidFill>
                  <a:schemeClr val="dk1"/>
                </a:solidFill>
                <a:latin typeface="Calibri"/>
                <a:ea typeface="Calibri"/>
                <a:cs typeface="Calibri"/>
                <a:sym typeface="Calibri"/>
              </a:rPr>
              <a:t>sounds</a:t>
            </a:r>
            <a:r>
              <a:rPr lang="en-US" sz="1200" b="0" i="0" u="none" strike="noStrike" cap="none" baseline="0">
                <a:solidFill>
                  <a:schemeClr val="dk1"/>
                </a:solidFill>
                <a:latin typeface="Calibri"/>
                <a:ea typeface="Calibri"/>
                <a:cs typeface="Calibri"/>
                <a:sym typeface="Calibri"/>
              </a:rPr>
              <a:t> folder of your Greenfoot project folder.</a:t>
            </a:r>
          </a:p>
          <a:p>
            <a:endParaRPr lang="en-US" sz="1200" b="0" i="0" u="none" strike="noStrike" cap="none" baseline="0">
              <a:solidFill>
                <a:schemeClr val="dk1"/>
              </a:solidFill>
              <a:latin typeface="Calibri"/>
              <a:ea typeface="Calibri"/>
              <a:cs typeface="Calibri"/>
              <a:sym typeface="Calibri"/>
            </a:endParaRPr>
          </a:p>
          <a:p>
            <a:pPr>
              <a:buNone/>
            </a:pPr>
            <a:r>
              <a:rPr lang="en-US" sz="1200" b="0" i="0" u="none" strike="noStrike" cap="none" baseline="0">
                <a:solidFill>
                  <a:schemeClr val="dk1"/>
                </a:solidFill>
                <a:latin typeface="Calibri"/>
                <a:ea typeface="Calibri"/>
                <a:cs typeface="Calibri"/>
                <a:sym typeface="Calibri"/>
              </a:rPr>
              <a:t>Also add another sound when Booby dies by adding the following code in the collision method of </a:t>
            </a:r>
            <a:r>
              <a:rPr lang="en-US" sz="1200" b="1" i="0" u="none" strike="noStrike" cap="none" baseline="0">
                <a:solidFill>
                  <a:schemeClr val="dk1"/>
                </a:solidFill>
                <a:latin typeface="Calibri"/>
                <a:ea typeface="Calibri"/>
                <a:cs typeface="Calibri"/>
                <a:sym typeface="Calibri"/>
              </a:rPr>
              <a:t>Block </a:t>
            </a:r>
            <a:r>
              <a:rPr lang="en-US" sz="1200" b="0" i="0" u="none" strike="noStrike" cap="none" baseline="0">
                <a:solidFill>
                  <a:schemeClr val="dk1"/>
                </a:solidFill>
                <a:latin typeface="Calibri"/>
                <a:ea typeface="Calibri"/>
                <a:cs typeface="Calibri"/>
                <a:sym typeface="Calibri"/>
              </a:rPr>
              <a:t>class</a:t>
            </a:r>
            <a:r>
              <a:rPr lang="en-US" sz="1800" b="0" i="0" u="none" strike="noStrike" cap="none" baseline="0"/>
              <a:t> </a:t>
            </a:r>
          </a:p>
          <a:p>
            <a:endParaRPr lang="en-US" sz="1800" b="0" i="0" u="none" strike="noStrike" cap="none" baseline="0"/>
          </a:p>
          <a:p>
            <a:pPr marL="0" marR="0" lvl="0" indent="0" algn="l" rtl="0">
              <a:lnSpc>
                <a:spcPct val="100000"/>
              </a:lnSpc>
              <a:spcBef>
                <a:spcPts val="0"/>
              </a:spcBef>
              <a:spcAft>
                <a:spcPts val="0"/>
              </a:spcAft>
              <a:buSzPct val="25000"/>
              <a:buFont typeface="Calibri"/>
              <a:buNone/>
            </a:pPr>
            <a:r>
              <a:rPr lang="en-US" sz="1200" b="0" i="0" u="none" strike="noStrike" cap="none" baseline="0">
                <a:solidFill>
                  <a:schemeClr val="dk1"/>
                </a:solidFill>
                <a:latin typeface="Calibri"/>
                <a:ea typeface="Calibri"/>
                <a:cs typeface="Calibri"/>
                <a:sym typeface="Calibri"/>
              </a:rPr>
              <a:t>Compile and test! </a:t>
            </a:r>
          </a:p>
          <a:p>
            <a:endParaRPr lang="en-US" sz="1200" b="0" i="0" u="none" strike="noStrike" cap="none" baseline="0">
              <a:solidFill>
                <a:schemeClr val="dk1"/>
              </a:solidFill>
              <a:latin typeface="Calibri"/>
              <a:ea typeface="Calibri"/>
              <a:cs typeface="Calibri"/>
              <a:sym typeface="Calibri"/>
            </a:endParaRPr>
          </a:p>
        </p:txBody>
      </p:sp>
      <p:sp>
        <p:nvSpPr>
          <p:cNvPr id="381" name="Shape 38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buSzPct val="25000"/>
              <a:buNone/>
            </a:pPr>
            <a:r>
              <a:rPr lang="en-US"/>
              <a:t>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Shape 3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389" name="Shape 38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endParaRPr/>
          </a:p>
        </p:txBody>
      </p:sp>
      <p:sp>
        <p:nvSpPr>
          <p:cNvPr id="390" name="Shape 39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buSzPct val="25000"/>
              <a:buNone/>
            </a:pPr>
            <a:r>
              <a:rPr lang="en-US"/>
              <a:t>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113" name="Shape 1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20" name="Shape 12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buNone/>
            </a:pPr>
            <a:r>
              <a:rPr lang="en-US" sz="1800" b="0" i="0" u="none" strike="noStrike" cap="none" baseline="0"/>
              <a:t>Just to show how it looks like, give a few basic explanations, but do not pass too much time on theory here…</a:t>
            </a:r>
          </a:p>
          <a:p>
            <a:pPr>
              <a:buNone/>
            </a:pPr>
            <a:r>
              <a:rPr lang="en-US" sz="1800" b="0" i="0" u="none" strike="noStrike" cap="none" baseline="0"/>
              <a:t>We will introduce the concepts during the workshop based on the game examples. </a:t>
            </a:r>
          </a:p>
        </p:txBody>
      </p:sp>
      <p:sp>
        <p:nvSpPr>
          <p:cNvPr id="121" name="Shape 12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buSzPct val="25000"/>
              <a:buNone/>
            </a:pPr>
            <a:r>
              <a:rPr lang="en-US"/>
              <a:t>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29" name="Shape 12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buNone/>
            </a:pPr>
            <a:r>
              <a:rPr lang="en-US" sz="1800" b="0" i="0" u="none" strike="noStrike" cap="none" baseline="0"/>
              <a:t>Do a quick demo of the game</a:t>
            </a:r>
          </a:p>
        </p:txBody>
      </p:sp>
      <p:sp>
        <p:nvSpPr>
          <p:cNvPr id="130" name="Shape 13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buSzPct val="25000"/>
              <a:buNone/>
            </a:pPr>
            <a:r>
              <a:rPr lang="en-US"/>
              <a:t>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38" name="Shape 13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buNone/>
            </a:pPr>
            <a:r>
              <a:rPr lang="en-US" sz="1200" b="0" i="0" u="none" strike="noStrike" cap="none" baseline="0">
                <a:solidFill>
                  <a:schemeClr val="dk1"/>
                </a:solidFill>
                <a:latin typeface="Calibri"/>
                <a:ea typeface="Calibri"/>
                <a:cs typeface="Calibri"/>
                <a:sym typeface="Calibri"/>
              </a:rPr>
              <a:t>Describe the screen:</a:t>
            </a:r>
          </a:p>
          <a:p>
            <a:pPr>
              <a:buNone/>
            </a:pPr>
            <a:r>
              <a:rPr lang="en-US" sz="1200" b="0" i="0" u="none" strike="noStrike" cap="none" baseline="0">
                <a:solidFill>
                  <a:schemeClr val="dk1"/>
                </a:solidFill>
                <a:latin typeface="Calibri"/>
                <a:ea typeface="Calibri"/>
                <a:cs typeface="Calibri"/>
                <a:sym typeface="Calibri"/>
              </a:rPr>
              <a:t>On the right hand side of the screen, Greenfoot shows two important classes for Greenfoor games</a:t>
            </a:r>
          </a:p>
          <a:p>
            <a:pPr marL="0" marR="0" lvl="0" indent="0" algn="l" rtl="0">
              <a:buSzPct val="25000"/>
              <a:buNone/>
            </a:pPr>
            <a:r>
              <a:rPr lang="en-US" sz="1200" b="1" i="0" u="none" strike="noStrike" cap="none" baseline="0">
                <a:solidFill>
                  <a:schemeClr val="dk1"/>
                </a:solidFill>
                <a:latin typeface="Calibri"/>
                <a:ea typeface="Calibri"/>
                <a:cs typeface="Calibri"/>
                <a:sym typeface="Calibri"/>
              </a:rPr>
              <a:t>World </a:t>
            </a:r>
            <a:r>
              <a:rPr lang="en-US" sz="1200" b="0" i="0" u="none" strike="noStrike" cap="none" baseline="0">
                <a:solidFill>
                  <a:schemeClr val="dk1"/>
                </a:solidFill>
                <a:latin typeface="Calibri"/>
                <a:ea typeface="Calibri"/>
                <a:cs typeface="Calibri"/>
                <a:sym typeface="Calibri"/>
              </a:rPr>
              <a:t>: This is the game world. This is the main entry point in the game. This class will draw the game screen</a:t>
            </a:r>
          </a:p>
          <a:p>
            <a:pPr marL="0" marR="0" lvl="0" indent="0" algn="l" rtl="0">
              <a:buSzPct val="25000"/>
              <a:buNone/>
            </a:pPr>
            <a:r>
              <a:rPr lang="en-US" sz="1200" b="1" i="0" u="none" strike="noStrike" cap="none" baseline="0">
                <a:solidFill>
                  <a:schemeClr val="dk1"/>
                </a:solidFill>
                <a:latin typeface="Calibri"/>
                <a:ea typeface="Calibri"/>
                <a:cs typeface="Calibri"/>
                <a:sym typeface="Calibri"/>
              </a:rPr>
              <a:t>Actor </a:t>
            </a:r>
            <a:r>
              <a:rPr lang="en-US" sz="1200" b="0" i="0" u="none" strike="noStrike" cap="none" baseline="0">
                <a:solidFill>
                  <a:schemeClr val="dk1"/>
                </a:solidFill>
                <a:latin typeface="Calibri"/>
                <a:ea typeface="Calibri"/>
                <a:cs typeface="Calibri"/>
                <a:sym typeface="Calibri"/>
              </a:rPr>
              <a:t>: these are the different actors that will “live” in the game (Bobby, apples, border blocks, …)</a:t>
            </a:r>
          </a:p>
          <a:p>
            <a:endParaRPr lang="en-US" sz="1200" b="0" i="0" u="none" strike="noStrike" cap="none" baseline="0">
              <a:solidFill>
                <a:schemeClr val="dk1"/>
              </a:solidFill>
              <a:latin typeface="Calibri"/>
              <a:ea typeface="Calibri"/>
              <a:cs typeface="Calibri"/>
              <a:sym typeface="Calibri"/>
            </a:endParaRPr>
          </a:p>
        </p:txBody>
      </p:sp>
      <p:sp>
        <p:nvSpPr>
          <p:cNvPr id="139" name="Shape 13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buSzPct val="25000"/>
              <a:buNone/>
            </a:pPr>
            <a:r>
              <a:rPr lang="en-US"/>
              <a:t>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49" name="Shape 1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SzPct val="25000"/>
              <a:buFont typeface="Calibri"/>
              <a:buNone/>
            </a:pPr>
            <a:r>
              <a:rPr lang="en-US" sz="1200" b="0" i="0" u="none" strike="noStrike" cap="none" baseline="0">
                <a:solidFill>
                  <a:schemeClr val="dk1"/>
                </a:solidFill>
                <a:latin typeface="Calibri"/>
                <a:ea typeface="Calibri"/>
                <a:cs typeface="Calibri"/>
                <a:sym typeface="Calibri"/>
              </a:rPr>
              <a:t>Right-click on the world, choose « new subclass… »</a:t>
            </a:r>
          </a:p>
          <a:p>
            <a:endParaRPr lang="en-US" sz="1200" b="0" i="0" u="none" strike="noStrike" cap="none" baseline="0">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ct val="25000"/>
              <a:buFont typeface="Calibri"/>
              <a:buNone/>
            </a:pPr>
            <a:r>
              <a:rPr lang="en-US" sz="1200" b="0" i="0" u="none" strike="noStrike" cap="none" baseline="0">
                <a:solidFill>
                  <a:schemeClr val="dk1"/>
                </a:solidFill>
                <a:latin typeface="Calibri"/>
                <a:ea typeface="Calibri"/>
                <a:cs typeface="Calibri"/>
                <a:sym typeface="Calibri"/>
              </a:rPr>
              <a:t>In the dialog box, enter the name of our class : </a:t>
            </a:r>
            <a:r>
              <a:rPr lang="en-US" sz="1200" b="1" i="0" u="none" strike="noStrike" cap="none" baseline="0">
                <a:solidFill>
                  <a:schemeClr val="dk1"/>
                </a:solidFill>
                <a:latin typeface="Calibri"/>
                <a:ea typeface="Calibri"/>
                <a:cs typeface="Calibri"/>
                <a:sym typeface="Calibri"/>
              </a:rPr>
              <a:t>SnakeWorld</a:t>
            </a:r>
          </a:p>
          <a:p>
            <a:endParaRPr lang="en-US" sz="1200" b="1" i="0" u="none" strike="noStrike" cap="none" baseline="0">
              <a:solidFill>
                <a:schemeClr val="dk1"/>
              </a:solidFill>
              <a:latin typeface="Calibri"/>
              <a:ea typeface="Calibri"/>
              <a:cs typeface="Calibri"/>
              <a:sym typeface="Calibri"/>
            </a:endParaRPr>
          </a:p>
          <a:p>
            <a:pPr>
              <a:buNone/>
            </a:pPr>
            <a:r>
              <a:rPr lang="en-US" sz="1200" b="0" i="0" u="none" strike="noStrike" cap="none" baseline="0">
                <a:solidFill>
                  <a:schemeClr val="dk1"/>
                </a:solidFill>
                <a:latin typeface="Calibri"/>
                <a:ea typeface="Calibri"/>
                <a:cs typeface="Calibri"/>
                <a:sym typeface="Calibri"/>
              </a:rPr>
              <a:t>We can also choose a background image for our world. Let’s take </a:t>
            </a:r>
            <a:r>
              <a:rPr lang="en-US" sz="1200" b="1" i="0" u="none" strike="noStrike" cap="none" baseline="0">
                <a:solidFill>
                  <a:schemeClr val="dk1"/>
                </a:solidFill>
                <a:latin typeface="Calibri"/>
                <a:ea typeface="Calibri"/>
                <a:cs typeface="Calibri"/>
                <a:sym typeface="Calibri"/>
              </a:rPr>
              <a:t>bg.jpg</a:t>
            </a:r>
          </a:p>
          <a:p>
            <a:endParaRPr lang="en-US" sz="1200" b="1" i="0" u="none" strike="noStrike" cap="none" baseline="0">
              <a:solidFill>
                <a:schemeClr val="dk1"/>
              </a:solidFill>
              <a:latin typeface="Calibri"/>
              <a:ea typeface="Calibri"/>
              <a:cs typeface="Calibri"/>
              <a:sym typeface="Calibri"/>
            </a:endParaRPr>
          </a:p>
          <a:p>
            <a:pPr>
              <a:buNone/>
            </a:pPr>
            <a:r>
              <a:rPr lang="en-US" sz="1200" b="0" i="0" u="none" strike="noStrike" cap="none" baseline="0">
                <a:solidFill>
                  <a:schemeClr val="dk1"/>
                </a:solidFill>
                <a:latin typeface="Calibri"/>
                <a:ea typeface="Calibri"/>
                <a:cs typeface="Calibri"/>
                <a:sym typeface="Calibri"/>
              </a:rPr>
              <a:t>After having clicked on OK, Greenfoot creates a new class, which is a “sub-class” of World.</a:t>
            </a:r>
          </a:p>
          <a:p>
            <a:endParaRPr lang="en-US" sz="1200" b="0" i="0" u="none" strike="noStrike" cap="none" baseline="0">
              <a:solidFill>
                <a:schemeClr val="dk1"/>
              </a:solidFill>
              <a:latin typeface="Calibri"/>
              <a:ea typeface="Calibri"/>
              <a:cs typeface="Calibri"/>
              <a:sym typeface="Calibri"/>
            </a:endParaRPr>
          </a:p>
          <a:p>
            <a:pPr>
              <a:buNone/>
            </a:pPr>
            <a:r>
              <a:rPr lang="en-US" sz="1200" b="0" i="0" u="none" strike="noStrike" cap="none" baseline="0">
                <a:solidFill>
                  <a:schemeClr val="dk1"/>
                </a:solidFill>
                <a:latin typeface="Calibri"/>
                <a:ea typeface="Calibri"/>
                <a:cs typeface="Calibri"/>
                <a:sym typeface="Calibri"/>
              </a:rPr>
              <a:t>By double-clicking on this new class, Greenfoot opens a Java code editor.</a:t>
            </a:r>
          </a:p>
        </p:txBody>
      </p:sp>
      <p:sp>
        <p:nvSpPr>
          <p:cNvPr id="150" name="Shape 1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buSzPct val="25000"/>
              <a:buNone/>
            </a:pPr>
            <a:r>
              <a:rPr lang="en-US"/>
              <a:t>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685800" y="2130425"/>
            <a:ext cx="7772400" cy="1470024"/>
          </a:xfrm>
          <a:prstGeom prst="rect">
            <a:avLst/>
          </a:prstGeom>
          <a:noFill/>
          <a:ln>
            <a:noFill/>
          </a:ln>
        </p:spPr>
        <p:txBody>
          <a:bodyPr lIns="91425" tIns="91425" rIns="91425" bIns="91425" anchor="t" anchorCtr="0"/>
          <a:lstStyle>
            <a:lvl1pPr marL="0" marR="0" indent="0" algn="ctr" rtl="0">
              <a:spcBef>
                <a:spcPts val="0"/>
              </a:spcBef>
              <a:buClr>
                <a:schemeClr val="dk1"/>
              </a:buClr>
              <a:buFont typeface="Comic Sans MS"/>
              <a:buNone/>
              <a:defRPr sz="4400" b="0" i="0" u="none" strike="noStrike" cap="none" baseline="0">
                <a:solidFill>
                  <a:schemeClr val="dk1"/>
                </a:solidFill>
                <a:latin typeface="Comic Sans MS"/>
                <a:ea typeface="Comic Sans MS"/>
                <a:cs typeface="Comic Sans MS"/>
                <a:sym typeface="Comic Sans MS"/>
              </a:defRPr>
            </a:lvl1pPr>
            <a:lvl2pPr marL="0" marR="0" indent="0" algn="l" rtl="0">
              <a:defRPr/>
            </a:lvl2pPr>
            <a:lvl3pPr marL="0" marR="0" indent="0" algn="l" rtl="0">
              <a:defRPr/>
            </a:lvl3pPr>
            <a:lvl4pPr marL="0" marR="0" indent="0" algn="l" rtl="0">
              <a:defRPr/>
            </a:lvl4pPr>
            <a:lvl5pPr marL="0" marR="0" indent="0" algn="l" rtl="0">
              <a:defRPr/>
            </a:lvl5pPr>
            <a:lvl6pPr marL="0" marR="0" indent="0" algn="l" rtl="0">
              <a:defRPr/>
            </a:lvl6pPr>
            <a:lvl7pPr marL="0" marR="0" indent="0" algn="l" rtl="0">
              <a:defRPr/>
            </a:lvl7pPr>
            <a:lvl8pPr marL="0" marR="0" indent="0" algn="l" rtl="0">
              <a:defRPr/>
            </a:lvl8pPr>
            <a:lvl9pPr marL="0" marR="0" indent="0" algn="l" rtl="0">
              <a:defRPr/>
            </a:lvl9pPr>
          </a:lstStyle>
          <a:p>
            <a:endParaRPr/>
          </a:p>
        </p:txBody>
      </p:sp>
      <p:sp>
        <p:nvSpPr>
          <p:cNvPr id="11" name="Shape 11"/>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indent="0" algn="ctr" rtl="0">
              <a:spcBef>
                <a:spcPts val="640"/>
              </a:spcBef>
              <a:buClr>
                <a:srgbClr val="888888"/>
              </a:buClr>
              <a:buFont typeface="Comic Sans MS"/>
              <a:buNone/>
              <a:defRPr sz="3200" b="0" i="0" u="none" strike="noStrike" cap="none" baseline="0">
                <a:solidFill>
                  <a:srgbClr val="888888"/>
                </a:solidFill>
                <a:latin typeface="Comic Sans MS"/>
                <a:ea typeface="Comic Sans MS"/>
                <a:cs typeface="Comic Sans MS"/>
                <a:sym typeface="Comic Sans MS"/>
              </a:defRPr>
            </a:lvl1pPr>
            <a:lvl2pPr marL="457200" marR="0" indent="0" algn="ctr" rtl="0">
              <a:spcBef>
                <a:spcPts val="560"/>
              </a:spcBef>
              <a:buClr>
                <a:srgbClr val="888888"/>
              </a:buClr>
              <a:buFont typeface="Calibri"/>
              <a:buNone/>
              <a:defRPr sz="2800" b="0" i="0" u="none" strike="noStrike" cap="none" baseline="0">
                <a:solidFill>
                  <a:srgbClr val="888888"/>
                </a:solidFill>
                <a:latin typeface="Calibri"/>
                <a:ea typeface="Calibri"/>
                <a:cs typeface="Calibri"/>
                <a:sym typeface="Calibri"/>
              </a:defRPr>
            </a:lvl2pPr>
            <a:lvl3pPr marL="914400" marR="0" indent="0" algn="ctr" rtl="0">
              <a:spcBef>
                <a:spcPts val="480"/>
              </a:spcBef>
              <a:buClr>
                <a:srgbClr val="888888"/>
              </a:buClr>
              <a:buFont typeface="Calibri"/>
              <a:buNone/>
              <a:defRPr sz="2400" b="0" i="0" u="none" strike="noStrike" cap="none" baseline="0">
                <a:solidFill>
                  <a:srgbClr val="888888"/>
                </a:solidFill>
                <a:latin typeface="Calibri"/>
                <a:ea typeface="Calibri"/>
                <a:cs typeface="Calibri"/>
                <a:sym typeface="Calibri"/>
              </a:defRPr>
            </a:lvl3pPr>
            <a:lvl4pPr marL="1371600" marR="0" indent="0" algn="ctr" rtl="0">
              <a:spcBef>
                <a:spcPts val="400"/>
              </a:spcBef>
              <a:buClr>
                <a:srgbClr val="888888"/>
              </a:buClr>
              <a:buFont typeface="Calibri"/>
              <a:buNone/>
              <a:defRPr sz="2000" b="0" i="0" u="none" strike="noStrike" cap="none" baseline="0">
                <a:solidFill>
                  <a:srgbClr val="888888"/>
                </a:solidFill>
                <a:latin typeface="Calibri"/>
                <a:ea typeface="Calibri"/>
                <a:cs typeface="Calibri"/>
                <a:sym typeface="Calibri"/>
              </a:defRPr>
            </a:lvl4pPr>
            <a:lvl5pPr marL="1828800" marR="0" indent="0" algn="ctr" rtl="0">
              <a:spcBef>
                <a:spcPts val="400"/>
              </a:spcBef>
              <a:buClr>
                <a:srgbClr val="888888"/>
              </a:buClr>
              <a:buFont typeface="Calibri"/>
              <a:buNone/>
              <a:defRPr sz="2000" b="0" i="0" u="none" strike="noStrike" cap="none" baseline="0">
                <a:solidFill>
                  <a:srgbClr val="888888"/>
                </a:solidFill>
                <a:latin typeface="Calibri"/>
                <a:ea typeface="Calibri"/>
                <a:cs typeface="Calibri"/>
                <a:sym typeface="Calibri"/>
              </a:defRPr>
            </a:lvl5pPr>
            <a:lvl6pPr marL="2286000" marR="0" indent="0" algn="ctr" rtl="0">
              <a:spcBef>
                <a:spcPts val="400"/>
              </a:spcBef>
              <a:buClr>
                <a:srgbClr val="888888"/>
              </a:buClr>
              <a:buFont typeface="Calibri"/>
              <a:buNone/>
              <a:defRPr sz="2000" b="0" i="0" u="none" strike="noStrike" cap="none" baseline="0">
                <a:solidFill>
                  <a:srgbClr val="888888"/>
                </a:solidFill>
                <a:latin typeface="Calibri"/>
                <a:ea typeface="Calibri"/>
                <a:cs typeface="Calibri"/>
                <a:sym typeface="Calibri"/>
              </a:defRPr>
            </a:lvl6pPr>
            <a:lvl7pPr marL="2743200" marR="0" indent="0" algn="ctr" rtl="0">
              <a:spcBef>
                <a:spcPts val="400"/>
              </a:spcBef>
              <a:buClr>
                <a:srgbClr val="888888"/>
              </a:buClr>
              <a:buFont typeface="Calibri"/>
              <a:buNone/>
              <a:defRPr sz="2000" b="0" i="0" u="none" strike="noStrike" cap="none" baseline="0">
                <a:solidFill>
                  <a:srgbClr val="888888"/>
                </a:solidFill>
                <a:latin typeface="Calibri"/>
                <a:ea typeface="Calibri"/>
                <a:cs typeface="Calibri"/>
                <a:sym typeface="Calibri"/>
              </a:defRPr>
            </a:lvl7pPr>
            <a:lvl8pPr marL="3200400" marR="0" indent="0" algn="ctr" rtl="0">
              <a:spcBef>
                <a:spcPts val="400"/>
              </a:spcBef>
              <a:buClr>
                <a:srgbClr val="888888"/>
              </a:buClr>
              <a:buFont typeface="Calibri"/>
              <a:buNone/>
              <a:defRPr sz="2000" b="0" i="0" u="none" strike="noStrike" cap="none" baseline="0">
                <a:solidFill>
                  <a:srgbClr val="888888"/>
                </a:solidFill>
                <a:latin typeface="Calibri"/>
                <a:ea typeface="Calibri"/>
                <a:cs typeface="Calibri"/>
                <a:sym typeface="Calibri"/>
              </a:defRPr>
            </a:lvl8pPr>
            <a:lvl9pPr marL="3657600" marR="0" indent="0" algn="ctr" rtl="0">
              <a:spcBef>
                <a:spcPts val="400"/>
              </a:spcBef>
              <a:buClr>
                <a:srgbClr val="888888"/>
              </a:buClr>
              <a:buFont typeface="Calibri"/>
              <a:buNone/>
              <a:defRPr sz="2000" b="0" i="0" u="none" strike="noStrike" cap="none" baseline="0">
                <a:solidFill>
                  <a:srgbClr val="888888"/>
                </a:solidFill>
                <a:latin typeface="Calibri"/>
                <a:ea typeface="Calibri"/>
                <a:cs typeface="Calibri"/>
                <a:sym typeface="Calibri"/>
              </a:defRPr>
            </a:lvl9pPr>
          </a:lstStyle>
          <a:p>
            <a:endParaRPr/>
          </a:p>
        </p:txBody>
      </p:sp>
      <p:sp>
        <p:nvSpPr>
          <p:cNvPr id="12" name="Shape 12"/>
          <p:cNvSpPr/>
          <p:nvPr/>
        </p:nvSpPr>
        <p:spPr>
          <a:xfrm>
            <a:off x="2133399" y="86845"/>
            <a:ext cx="4877202" cy="1716775"/>
          </a:xfrm>
          <a:prstGeom prst="rect">
            <a:avLst/>
          </a:prstGeom>
          <a:blipFill>
            <a:blip r:embed="rId2"/>
            <a:stretch>
              <a:fillRect/>
            </a:stretch>
          </a:blipFill>
        </p:spPr>
      </p:sp>
      <p:sp>
        <p:nvSpPr>
          <p:cNvPr id="13" name="Shape 13"/>
          <p:cNvSpPr txBox="1"/>
          <p:nvPr/>
        </p:nvSpPr>
        <p:spPr>
          <a:xfrm>
            <a:off x="106932" y="6356350"/>
            <a:ext cx="2895600" cy="365125"/>
          </a:xfrm>
          <a:prstGeom prst="rect">
            <a:avLst/>
          </a:prstGeom>
          <a:noFill/>
          <a:ln>
            <a:noFill/>
          </a:ln>
        </p:spPr>
        <p:txBody>
          <a:bodyPr lIns="91425" tIns="45700" rIns="91425" bIns="45700" anchor="t" anchorCtr="0">
            <a:noAutofit/>
          </a:bodyPr>
          <a:lstStyle/>
          <a:p>
            <a:endParaRPr/>
          </a:p>
        </p:txBody>
      </p:sp>
      <p:sp>
        <p:nvSpPr>
          <p:cNvPr id="14" name="Shape 14"/>
          <p:cNvSpPr txBox="1"/>
          <p:nvPr/>
        </p:nvSpPr>
        <p:spPr>
          <a:xfrm>
            <a:off x="3460005" y="6356350"/>
            <a:ext cx="2529048" cy="365125"/>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alibri"/>
              <a:buNone/>
            </a:pPr>
            <a:r>
              <a:rPr lang="en-US" sz="1800" b="0" i="0" u="none" strike="noStrike" cap="none" baseline="0">
                <a:solidFill>
                  <a:schemeClr val="dk1"/>
                </a:solidFill>
                <a:latin typeface="Calibri"/>
                <a:ea typeface="Calibri"/>
                <a:cs typeface="Calibri"/>
                <a:sym typeface="Calibri"/>
              </a:rPr>
              <a:t>www.devoxx4kids.com</a:t>
            </a:r>
          </a:p>
        </p:txBody>
      </p:sp>
      <p:pic>
        <p:nvPicPr>
          <p:cNvPr id="8" name="Picture 7"/>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27108" y="6323330"/>
            <a:ext cx="1117600" cy="39814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rot="5400000">
            <a:off x="2309018" y="-251618"/>
            <a:ext cx="4525963" cy="8229600"/>
          </a:xfrm>
          <a:prstGeom prst="rect">
            <a:avLst/>
          </a:prstGeom>
          <a:noFill/>
          <a:ln>
            <a:noFill/>
          </a:ln>
        </p:spPr>
        <p:txBody>
          <a:bodyPr lIns="91425" tIns="91425" rIns="91425" bIns="91425" anchor="t" anchorCtr="0"/>
          <a:lstStyle>
            <a:lvl1pPr rtl="0">
              <a:defRPr>
                <a:latin typeface="Comic Sans MS"/>
                <a:ea typeface="Comic Sans MS"/>
                <a:cs typeface="Comic Sans MS"/>
                <a:sym typeface="Comic Sans MS"/>
              </a:defRPr>
            </a:lvl1pPr>
            <a:lvl2pPr rtl="0">
              <a:defRPr>
                <a:latin typeface="Comic Sans MS"/>
                <a:ea typeface="Comic Sans MS"/>
                <a:cs typeface="Comic Sans MS"/>
                <a:sym typeface="Comic Sans MS"/>
              </a:defRPr>
            </a:lvl2pPr>
            <a:lvl3pPr rtl="0">
              <a:defRPr>
                <a:latin typeface="Comic Sans MS"/>
                <a:ea typeface="Comic Sans MS"/>
                <a:cs typeface="Comic Sans MS"/>
                <a:sym typeface="Comic Sans MS"/>
              </a:defRPr>
            </a:lvl3pPr>
            <a:lvl4pPr rtl="0">
              <a:defRPr>
                <a:latin typeface="Comic Sans MS"/>
                <a:ea typeface="Comic Sans MS"/>
                <a:cs typeface="Comic Sans MS"/>
                <a:sym typeface="Comic Sans MS"/>
              </a:defRPr>
            </a:lvl4pPr>
            <a:lvl5pPr rtl="0">
              <a:defRPr>
                <a:latin typeface="Comic Sans MS"/>
                <a:ea typeface="Comic Sans MS"/>
                <a:cs typeface="Comic Sans MS"/>
                <a:sym typeface="Comic Sans MS"/>
              </a:defRPr>
            </a:lvl5pPr>
            <a:lvl6pPr rtl="0">
              <a:defRPr/>
            </a:lvl6pPr>
            <a:lvl7pPr rtl="0">
              <a:defRPr/>
            </a:lvl7pPr>
            <a:lvl8pPr rtl="0">
              <a:defRPr/>
            </a:lvl8pPr>
            <a:lvl9pPr rtl="0">
              <a:defRPr/>
            </a:lvl9pPr>
          </a:lstStyle>
          <a:p>
            <a:endParaRPr/>
          </a:p>
        </p:txBody>
      </p:sp>
      <p:sp>
        <p:nvSpPr>
          <p:cNvPr id="77" name="Shape 77"/>
          <p:cNvSpPr txBox="1">
            <a:spLocks noGrp="1"/>
          </p:cNvSpPr>
          <p:nvPr>
            <p:ph type="ftr" idx="11"/>
          </p:nvPr>
        </p:nvSpPr>
        <p:spPr>
          <a:xfrm>
            <a:off x="3124200" y="6356350"/>
            <a:ext cx="2895600" cy="365125"/>
          </a:xfrm>
          <a:prstGeom prst="rect">
            <a:avLst/>
          </a:prstGeom>
          <a:noFill/>
          <a:ln>
            <a:noFill/>
          </a:ln>
        </p:spPr>
        <p:txBody>
          <a:bodyPr lIns="91425" tIns="91425" rIns="91425" bIns="91425" anchor="t" anchorCtr="0"/>
          <a:lstStyle>
            <a:lvl1pPr marL="0" marR="0" indent="0" algn="l" rtl="0">
              <a:defRPr sz="1800" b="0" i="0" u="none" strike="noStrike" cap="none" baseline="0">
                <a:solidFill>
                  <a:schemeClr val="dk1"/>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78" name="Shape 78"/>
          <p:cNvSpPr txBox="1">
            <a:spLocks noGrp="1"/>
          </p:cNvSpPr>
          <p:nvPr>
            <p:ph type="title"/>
          </p:nvPr>
        </p:nvSpPr>
        <p:spPr>
          <a:xfrm>
            <a:off x="2681190" y="274637"/>
            <a:ext cx="6005609" cy="1143000"/>
          </a:xfrm>
          <a:prstGeom prst="rect">
            <a:avLst/>
          </a:prstGeom>
          <a:noFill/>
          <a:ln>
            <a:noFill/>
          </a:ln>
        </p:spPr>
        <p:txBody>
          <a:bodyPr lIns="91425" tIns="91425" rIns="91425" bIns="91425" anchor="t" anchorCtr="0"/>
          <a:lstStyle>
            <a:lvl1pPr rtl="0">
              <a:defRPr>
                <a:latin typeface="Comic Sans MS"/>
                <a:ea typeface="Comic Sans MS"/>
                <a:cs typeface="Comic Sans MS"/>
                <a:sym typeface="Comic Sans MS"/>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79" name="Shape 79"/>
          <p:cNvSpPr/>
          <p:nvPr/>
        </p:nvSpPr>
        <p:spPr>
          <a:xfrm>
            <a:off x="457200" y="470625"/>
            <a:ext cx="2133600" cy="751027"/>
          </a:xfrm>
          <a:prstGeom prst="rect">
            <a:avLst/>
          </a:prstGeom>
          <a:blipFill>
            <a:blip r:embed="rId2"/>
            <a:stretch>
              <a:fillRect/>
            </a:stretch>
          </a:blipFill>
        </p:spPr>
      </p:sp>
      <p:sp>
        <p:nvSpPr>
          <p:cNvPr id="80" name="Shape 80"/>
          <p:cNvSpPr txBox="1"/>
          <p:nvPr/>
        </p:nvSpPr>
        <p:spPr>
          <a:xfrm>
            <a:off x="457199" y="6342982"/>
            <a:ext cx="2417010" cy="365125"/>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alibri"/>
              <a:buNone/>
            </a:pPr>
            <a:r>
              <a:rPr lang="en-US" sz="1800" b="0" i="0" u="none" strike="noStrike" cap="none" baseline="0">
                <a:solidFill>
                  <a:schemeClr val="dk1"/>
                </a:solidFill>
                <a:latin typeface="Calibri"/>
                <a:ea typeface="Calibri"/>
                <a:cs typeface="Calibri"/>
                <a:sym typeface="Calibri"/>
              </a:rPr>
              <a:t>www.devoxx4kids.com</a:t>
            </a:r>
          </a:p>
        </p:txBody>
      </p:sp>
      <p:sp>
        <p:nvSpPr>
          <p:cNvPr id="8" name="Slide Number Placeholder 5"/>
          <p:cNvSpPr>
            <a:spLocks noGrp="1"/>
          </p:cNvSpPr>
          <p:nvPr>
            <p:ph type="sldNum" sz="quarter" idx="12"/>
          </p:nvPr>
        </p:nvSpPr>
        <p:spPr>
          <a:xfrm>
            <a:off x="6553200" y="6356350"/>
            <a:ext cx="1078281" cy="365125"/>
          </a:xfrm>
          <a:prstGeom prst="rect">
            <a:avLst/>
          </a:prstGeom>
        </p:spPr>
        <p:txBody>
          <a:bodyPr/>
          <a:lstStyle/>
          <a:p>
            <a:pPr algn="r"/>
            <a:fld id="{6C0001A9-357E-7541-840E-1F18FD9D64CA}" type="slidenum">
              <a:rPr lang="en-US" smtClean="0"/>
              <a:pPr algn="r"/>
              <a:t>‹#›</a:t>
            </a:fld>
            <a:endParaRPr lang="en-US" dirty="0"/>
          </a:p>
        </p:txBody>
      </p:sp>
      <p:pic>
        <p:nvPicPr>
          <p:cNvPr id="9" name="Picture 8"/>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27108" y="6323330"/>
            <a:ext cx="1117600" cy="39814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bj" type="obj">
  <p:cSld name="obj">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2681190" y="274637"/>
            <a:ext cx="6005609" cy="1143000"/>
          </a:xfrm>
          <a:prstGeom prst="rect">
            <a:avLst/>
          </a:prstGeom>
          <a:noFill/>
          <a:ln>
            <a:noFill/>
          </a:ln>
        </p:spPr>
        <p:txBody>
          <a:bodyPr lIns="91425" tIns="91425" rIns="91425" bIns="91425" anchor="t" anchorCtr="0"/>
          <a:lstStyle>
            <a:lvl1pPr rtl="0">
              <a:defRPr>
                <a:latin typeface="Comic Sans MS"/>
                <a:ea typeface="Comic Sans MS"/>
                <a:cs typeface="Comic Sans MS"/>
                <a:sym typeface="Comic Sans MS"/>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17" name="Shape 17"/>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rtl="0">
              <a:defRPr>
                <a:latin typeface="Comic Sans MS"/>
                <a:ea typeface="Comic Sans MS"/>
                <a:cs typeface="Comic Sans MS"/>
                <a:sym typeface="Comic Sans MS"/>
              </a:defRPr>
            </a:lvl1pPr>
            <a:lvl2pPr rtl="0">
              <a:defRPr>
                <a:latin typeface="Comic Sans MS"/>
                <a:ea typeface="Comic Sans MS"/>
                <a:cs typeface="Comic Sans MS"/>
                <a:sym typeface="Comic Sans MS"/>
              </a:defRPr>
            </a:lvl2pPr>
            <a:lvl3pPr rtl="0">
              <a:defRPr>
                <a:latin typeface="Comic Sans MS"/>
                <a:ea typeface="Comic Sans MS"/>
                <a:cs typeface="Comic Sans MS"/>
                <a:sym typeface="Comic Sans MS"/>
              </a:defRPr>
            </a:lvl3pPr>
            <a:lvl4pPr rtl="0">
              <a:defRPr>
                <a:latin typeface="Comic Sans MS"/>
                <a:ea typeface="Comic Sans MS"/>
                <a:cs typeface="Comic Sans MS"/>
                <a:sym typeface="Comic Sans MS"/>
              </a:defRPr>
            </a:lvl4pPr>
            <a:lvl5pPr rtl="0">
              <a:defRPr>
                <a:latin typeface="Comic Sans MS"/>
                <a:ea typeface="Comic Sans MS"/>
                <a:cs typeface="Comic Sans MS"/>
                <a:sym typeface="Comic Sans MS"/>
              </a:defRPr>
            </a:lvl5pPr>
            <a:lvl6pPr rtl="0">
              <a:defRPr/>
            </a:lvl6pPr>
            <a:lvl7pPr rtl="0">
              <a:defRPr/>
            </a:lvl7pPr>
            <a:lvl8pPr rtl="0">
              <a:defRPr/>
            </a:lvl8pPr>
            <a:lvl9pPr rtl="0">
              <a:defRPr/>
            </a:lvl9pPr>
          </a:lstStyle>
          <a:p>
            <a:endParaRPr/>
          </a:p>
        </p:txBody>
      </p:sp>
      <p:sp>
        <p:nvSpPr>
          <p:cNvPr id="19" name="Shape 19"/>
          <p:cNvSpPr/>
          <p:nvPr/>
        </p:nvSpPr>
        <p:spPr>
          <a:xfrm>
            <a:off x="457200" y="470625"/>
            <a:ext cx="2133600" cy="751027"/>
          </a:xfrm>
          <a:prstGeom prst="rect">
            <a:avLst/>
          </a:prstGeom>
          <a:blipFill>
            <a:blip r:embed="rId2"/>
            <a:stretch>
              <a:fillRect/>
            </a:stretch>
          </a:blipFill>
        </p:spPr>
      </p:sp>
      <p:sp>
        <p:nvSpPr>
          <p:cNvPr id="20" name="Shape 20"/>
          <p:cNvSpPr txBox="1"/>
          <p:nvPr/>
        </p:nvSpPr>
        <p:spPr>
          <a:xfrm>
            <a:off x="457199" y="6356350"/>
            <a:ext cx="2443747" cy="365125"/>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alibri"/>
              <a:buNone/>
            </a:pPr>
            <a:r>
              <a:rPr lang="en-US" sz="1800" b="0" i="0" u="none" strike="noStrike" cap="none" baseline="0">
                <a:solidFill>
                  <a:schemeClr val="dk1"/>
                </a:solidFill>
                <a:latin typeface="Calibri"/>
                <a:ea typeface="Calibri"/>
                <a:cs typeface="Calibri"/>
                <a:sym typeface="Calibri"/>
              </a:rPr>
              <a:t>www.devoxx4kids.com</a:t>
            </a:r>
          </a:p>
        </p:txBody>
      </p:sp>
      <p:sp>
        <p:nvSpPr>
          <p:cNvPr id="21" name="Shape 21"/>
          <p:cNvSpPr txBox="1">
            <a:spLocks noGrp="1"/>
          </p:cNvSpPr>
          <p:nvPr>
            <p:ph type="ftr" idx="11"/>
          </p:nvPr>
        </p:nvSpPr>
        <p:spPr>
          <a:xfrm>
            <a:off x="3124200" y="6356350"/>
            <a:ext cx="2895600" cy="365125"/>
          </a:xfrm>
          <a:prstGeom prst="rect">
            <a:avLst/>
          </a:prstGeom>
          <a:noFill/>
          <a:ln>
            <a:noFill/>
          </a:ln>
        </p:spPr>
        <p:txBody>
          <a:bodyPr lIns="91425" tIns="91425" rIns="91425" bIns="91425" anchor="t" anchorCtr="0"/>
          <a:lstStyle>
            <a:lvl1pPr marL="0" marR="0" indent="0" algn="l" rtl="0">
              <a:defRPr sz="1800" b="0" i="0" u="none" strike="noStrike" cap="none" baseline="0">
                <a:solidFill>
                  <a:schemeClr val="dk1"/>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8" name="Slide Number Placeholder 5"/>
          <p:cNvSpPr>
            <a:spLocks noGrp="1"/>
          </p:cNvSpPr>
          <p:nvPr>
            <p:ph type="sldNum" sz="quarter" idx="12"/>
          </p:nvPr>
        </p:nvSpPr>
        <p:spPr>
          <a:xfrm>
            <a:off x="6553200" y="6356350"/>
            <a:ext cx="1078281" cy="365125"/>
          </a:xfrm>
          <a:prstGeom prst="rect">
            <a:avLst/>
          </a:prstGeom>
        </p:spPr>
        <p:txBody>
          <a:bodyPr/>
          <a:lstStyle/>
          <a:p>
            <a:pPr algn="r"/>
            <a:fld id="{6C0001A9-357E-7541-840E-1F18FD9D64CA}" type="slidenum">
              <a:rPr lang="en-US" smtClean="0"/>
              <a:pPr algn="r"/>
              <a:t>‹#›</a:t>
            </a:fld>
            <a:endParaRPr lang="en-US" dirty="0"/>
          </a:p>
        </p:txBody>
      </p:sp>
      <p:pic>
        <p:nvPicPr>
          <p:cNvPr id="9" name="Picture 8"/>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27108" y="6323330"/>
            <a:ext cx="1117600" cy="39814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Head" type="secHead">
  <p:cSld name="secHead">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algn="l" rtl="0">
              <a:defRPr sz="4000" b="1" cap="small">
                <a:latin typeface="Comic Sans MS"/>
                <a:ea typeface="Comic Sans MS"/>
                <a:cs typeface="Comic Sans MS"/>
                <a:sym typeface="Comic Sans MS"/>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24" name="Shape 24"/>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indent="0" rtl="0">
              <a:buClr>
                <a:srgbClr val="888888"/>
              </a:buClr>
              <a:buFont typeface="Comic Sans MS"/>
              <a:buNone/>
              <a:defRPr sz="2000">
                <a:solidFill>
                  <a:srgbClr val="888888"/>
                </a:solidFill>
                <a:latin typeface="Comic Sans MS"/>
                <a:ea typeface="Comic Sans MS"/>
                <a:cs typeface="Comic Sans MS"/>
                <a:sym typeface="Comic Sans MS"/>
              </a:defRPr>
            </a:lvl1pPr>
            <a:lvl2pPr marL="457200" indent="0" rtl="0">
              <a:buClr>
                <a:srgbClr val="888888"/>
              </a:buClr>
              <a:buFont typeface="Calibri"/>
              <a:buNone/>
              <a:defRPr sz="1800">
                <a:solidFill>
                  <a:srgbClr val="888888"/>
                </a:solidFill>
              </a:defRPr>
            </a:lvl2pPr>
            <a:lvl3pPr marL="914400" indent="0" rtl="0">
              <a:buClr>
                <a:srgbClr val="888888"/>
              </a:buClr>
              <a:buFont typeface="Calibri"/>
              <a:buNone/>
              <a:defRPr sz="1600">
                <a:solidFill>
                  <a:srgbClr val="888888"/>
                </a:solidFill>
              </a:defRPr>
            </a:lvl3pPr>
            <a:lvl4pPr marL="1371600" indent="0" rtl="0">
              <a:buClr>
                <a:srgbClr val="888888"/>
              </a:buClr>
              <a:buFont typeface="Calibri"/>
              <a:buNone/>
              <a:defRPr sz="1400">
                <a:solidFill>
                  <a:srgbClr val="888888"/>
                </a:solidFill>
              </a:defRPr>
            </a:lvl4pPr>
            <a:lvl5pPr marL="1828800" indent="0" rtl="0">
              <a:buClr>
                <a:srgbClr val="888888"/>
              </a:buClr>
              <a:buFont typeface="Calibri"/>
              <a:buNone/>
              <a:defRPr sz="1400">
                <a:solidFill>
                  <a:srgbClr val="888888"/>
                </a:solidFill>
              </a:defRPr>
            </a:lvl5pPr>
            <a:lvl6pPr marL="2286000" indent="0" rtl="0">
              <a:buClr>
                <a:srgbClr val="888888"/>
              </a:buClr>
              <a:buFont typeface="Calibri"/>
              <a:buNone/>
              <a:defRPr sz="1400">
                <a:solidFill>
                  <a:srgbClr val="888888"/>
                </a:solidFill>
              </a:defRPr>
            </a:lvl6pPr>
            <a:lvl7pPr marL="2743200" indent="0" rtl="0">
              <a:buClr>
                <a:srgbClr val="888888"/>
              </a:buClr>
              <a:buFont typeface="Calibri"/>
              <a:buNone/>
              <a:defRPr sz="1400">
                <a:solidFill>
                  <a:srgbClr val="888888"/>
                </a:solidFill>
              </a:defRPr>
            </a:lvl7pPr>
            <a:lvl8pPr marL="3200400" indent="0" rtl="0">
              <a:buClr>
                <a:srgbClr val="888888"/>
              </a:buClr>
              <a:buFont typeface="Calibri"/>
              <a:buNone/>
              <a:defRPr sz="1400">
                <a:solidFill>
                  <a:srgbClr val="888888"/>
                </a:solidFill>
              </a:defRPr>
            </a:lvl8pPr>
            <a:lvl9pPr marL="3657600" indent="0" rtl="0">
              <a:buClr>
                <a:srgbClr val="888888"/>
              </a:buClr>
              <a:buFont typeface="Calibri"/>
              <a:buNone/>
              <a:defRPr sz="1400">
                <a:solidFill>
                  <a:srgbClr val="888888"/>
                </a:solidFill>
              </a:defRPr>
            </a:lvl9pPr>
          </a:lstStyle>
          <a:p>
            <a:endParaRPr/>
          </a:p>
        </p:txBody>
      </p:sp>
      <p:sp>
        <p:nvSpPr>
          <p:cNvPr id="26" name="Shape 26"/>
          <p:cNvSpPr txBox="1">
            <a:spLocks noGrp="1"/>
          </p:cNvSpPr>
          <p:nvPr>
            <p:ph type="ftr" idx="11"/>
          </p:nvPr>
        </p:nvSpPr>
        <p:spPr>
          <a:xfrm>
            <a:off x="3124200" y="6356350"/>
            <a:ext cx="2895600" cy="365125"/>
          </a:xfrm>
          <a:prstGeom prst="rect">
            <a:avLst/>
          </a:prstGeom>
          <a:noFill/>
          <a:ln>
            <a:noFill/>
          </a:ln>
        </p:spPr>
        <p:txBody>
          <a:bodyPr lIns="91425" tIns="91425" rIns="91425" bIns="91425" anchor="t" anchorCtr="0"/>
          <a:lstStyle>
            <a:lvl1pPr marL="0" marR="0" indent="0" algn="l" rtl="0">
              <a:defRPr sz="1800" b="0" i="0" u="none" strike="noStrike" cap="none" baseline="0">
                <a:solidFill>
                  <a:schemeClr val="dk1"/>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27" name="Shape 27"/>
          <p:cNvSpPr/>
          <p:nvPr/>
        </p:nvSpPr>
        <p:spPr>
          <a:xfrm>
            <a:off x="2133399" y="86845"/>
            <a:ext cx="4877202" cy="1716775"/>
          </a:xfrm>
          <a:prstGeom prst="rect">
            <a:avLst/>
          </a:prstGeom>
          <a:blipFill>
            <a:blip r:embed="rId2"/>
            <a:stretch>
              <a:fillRect/>
            </a:stretch>
          </a:blipFill>
        </p:spPr>
      </p:sp>
      <p:sp>
        <p:nvSpPr>
          <p:cNvPr id="28" name="Shape 28"/>
          <p:cNvSpPr txBox="1"/>
          <p:nvPr/>
        </p:nvSpPr>
        <p:spPr>
          <a:xfrm>
            <a:off x="457200" y="6356350"/>
            <a:ext cx="2470484" cy="365125"/>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alibri"/>
              <a:buNone/>
            </a:pPr>
            <a:r>
              <a:rPr lang="en-US" sz="1800" b="0" i="0" u="none" strike="noStrike" cap="none" baseline="0">
                <a:solidFill>
                  <a:schemeClr val="dk1"/>
                </a:solidFill>
                <a:latin typeface="Calibri"/>
                <a:ea typeface="Calibri"/>
                <a:cs typeface="Calibri"/>
                <a:sym typeface="Calibri"/>
              </a:rPr>
              <a:t>www.devoxx4kids.com</a:t>
            </a:r>
          </a:p>
        </p:txBody>
      </p:sp>
      <p:sp>
        <p:nvSpPr>
          <p:cNvPr id="8" name="Slide Number Placeholder 5"/>
          <p:cNvSpPr>
            <a:spLocks noGrp="1"/>
          </p:cNvSpPr>
          <p:nvPr>
            <p:ph type="sldNum" sz="quarter" idx="12"/>
          </p:nvPr>
        </p:nvSpPr>
        <p:spPr>
          <a:xfrm>
            <a:off x="6553200" y="6356350"/>
            <a:ext cx="1078281" cy="365125"/>
          </a:xfrm>
          <a:prstGeom prst="rect">
            <a:avLst/>
          </a:prstGeom>
        </p:spPr>
        <p:txBody>
          <a:bodyPr/>
          <a:lstStyle/>
          <a:p>
            <a:pPr algn="r"/>
            <a:fld id="{6C0001A9-357E-7541-840E-1F18FD9D64CA}" type="slidenum">
              <a:rPr lang="en-US" smtClean="0"/>
              <a:pPr algn="r"/>
              <a:t>‹#›</a:t>
            </a:fld>
            <a:endParaRPr lang="en-US" dirty="0"/>
          </a:p>
        </p:txBody>
      </p:sp>
      <p:pic>
        <p:nvPicPr>
          <p:cNvPr id="9" name="Picture 8"/>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27108" y="6323330"/>
            <a:ext cx="1117600" cy="39814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9"/>
        <p:cNvGrpSpPr/>
        <p:nvPr/>
      </p:nvGrpSpPr>
      <p:grpSpPr>
        <a:xfrm>
          <a:off x="0" y="0"/>
          <a:ext cx="0" cy="0"/>
          <a:chOff x="0" y="0"/>
          <a:chExt cx="0" cy="0"/>
        </a:xfrm>
      </p:grpSpPr>
      <p:sp>
        <p:nvSpPr>
          <p:cNvPr id="30" name="Shape 30"/>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rtl="0">
              <a:defRPr sz="2800">
                <a:latin typeface="Comic Sans MS"/>
                <a:ea typeface="Comic Sans MS"/>
                <a:cs typeface="Comic Sans MS"/>
                <a:sym typeface="Comic Sans MS"/>
              </a:defRPr>
            </a:lvl1pPr>
            <a:lvl2pPr rtl="0">
              <a:defRPr sz="2400">
                <a:latin typeface="Comic Sans MS"/>
                <a:ea typeface="Comic Sans MS"/>
                <a:cs typeface="Comic Sans MS"/>
                <a:sym typeface="Comic Sans MS"/>
              </a:defRPr>
            </a:lvl2pPr>
            <a:lvl3pPr rtl="0">
              <a:defRPr sz="2000">
                <a:latin typeface="Comic Sans MS"/>
                <a:ea typeface="Comic Sans MS"/>
                <a:cs typeface="Comic Sans MS"/>
                <a:sym typeface="Comic Sans MS"/>
              </a:defRPr>
            </a:lvl3pPr>
            <a:lvl4pPr rtl="0">
              <a:defRPr sz="1800">
                <a:latin typeface="Comic Sans MS"/>
                <a:ea typeface="Comic Sans MS"/>
                <a:cs typeface="Comic Sans MS"/>
                <a:sym typeface="Comic Sans MS"/>
              </a:defRPr>
            </a:lvl4pPr>
            <a:lvl5pPr rtl="0">
              <a:defRPr sz="1800">
                <a:latin typeface="Comic Sans MS"/>
                <a:ea typeface="Comic Sans MS"/>
                <a:cs typeface="Comic Sans MS"/>
                <a:sym typeface="Comic Sans MS"/>
              </a:defRPr>
            </a:lvl5pPr>
            <a:lvl6pPr rtl="0">
              <a:defRPr sz="1800"/>
            </a:lvl6pPr>
            <a:lvl7pPr rtl="0">
              <a:defRPr sz="1800"/>
            </a:lvl7pPr>
            <a:lvl8pPr rtl="0">
              <a:defRPr sz="1800"/>
            </a:lvl8pPr>
            <a:lvl9pPr rtl="0">
              <a:defRPr sz="1800"/>
            </a:lvl9pPr>
          </a:lstStyle>
          <a:p>
            <a:endParaRPr/>
          </a:p>
        </p:txBody>
      </p:sp>
      <p:sp>
        <p:nvSpPr>
          <p:cNvPr id="31" name="Shape 31"/>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rtl="0">
              <a:defRPr sz="2800">
                <a:latin typeface="Comic Sans MS"/>
                <a:ea typeface="Comic Sans MS"/>
                <a:cs typeface="Comic Sans MS"/>
                <a:sym typeface="Comic Sans MS"/>
              </a:defRPr>
            </a:lvl1pPr>
            <a:lvl2pPr rtl="0">
              <a:defRPr sz="2400">
                <a:latin typeface="Comic Sans MS"/>
                <a:ea typeface="Comic Sans MS"/>
                <a:cs typeface="Comic Sans MS"/>
                <a:sym typeface="Comic Sans MS"/>
              </a:defRPr>
            </a:lvl2pPr>
            <a:lvl3pPr rtl="0">
              <a:defRPr sz="2000">
                <a:latin typeface="Comic Sans MS"/>
                <a:ea typeface="Comic Sans MS"/>
                <a:cs typeface="Comic Sans MS"/>
                <a:sym typeface="Comic Sans MS"/>
              </a:defRPr>
            </a:lvl3pPr>
            <a:lvl4pPr rtl="0">
              <a:defRPr sz="1800">
                <a:latin typeface="Comic Sans MS"/>
                <a:ea typeface="Comic Sans MS"/>
                <a:cs typeface="Comic Sans MS"/>
                <a:sym typeface="Comic Sans MS"/>
              </a:defRPr>
            </a:lvl4pPr>
            <a:lvl5pPr rtl="0">
              <a:defRPr sz="1800">
                <a:latin typeface="Comic Sans MS"/>
                <a:ea typeface="Comic Sans MS"/>
                <a:cs typeface="Comic Sans MS"/>
                <a:sym typeface="Comic Sans MS"/>
              </a:defRPr>
            </a:lvl5pPr>
            <a:lvl6pPr rtl="0">
              <a:defRPr sz="1800"/>
            </a:lvl6pPr>
            <a:lvl7pPr rtl="0">
              <a:defRPr sz="1800"/>
            </a:lvl7pPr>
            <a:lvl8pPr rtl="0">
              <a:defRPr sz="1800"/>
            </a:lvl8pPr>
            <a:lvl9pPr rtl="0">
              <a:defRPr sz="1800"/>
            </a:lvl9pPr>
          </a:lstStyle>
          <a:p>
            <a:endParaRPr/>
          </a:p>
        </p:txBody>
      </p:sp>
      <p:sp>
        <p:nvSpPr>
          <p:cNvPr id="33" name="Shape 33"/>
          <p:cNvSpPr txBox="1">
            <a:spLocks noGrp="1"/>
          </p:cNvSpPr>
          <p:nvPr>
            <p:ph type="ftr" idx="11"/>
          </p:nvPr>
        </p:nvSpPr>
        <p:spPr>
          <a:xfrm>
            <a:off x="3124200" y="6356350"/>
            <a:ext cx="2895600" cy="365125"/>
          </a:xfrm>
          <a:prstGeom prst="rect">
            <a:avLst/>
          </a:prstGeom>
          <a:noFill/>
          <a:ln>
            <a:noFill/>
          </a:ln>
        </p:spPr>
        <p:txBody>
          <a:bodyPr lIns="91425" tIns="91425" rIns="91425" bIns="91425" anchor="t" anchorCtr="0"/>
          <a:lstStyle>
            <a:lvl1pPr marL="0" marR="0" indent="0" algn="l" rtl="0">
              <a:defRPr sz="1800" b="0" i="0" u="none" strike="noStrike" cap="none" baseline="0">
                <a:solidFill>
                  <a:schemeClr val="dk1"/>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34" name="Shape 34"/>
          <p:cNvSpPr txBox="1">
            <a:spLocks noGrp="1"/>
          </p:cNvSpPr>
          <p:nvPr>
            <p:ph type="title"/>
          </p:nvPr>
        </p:nvSpPr>
        <p:spPr>
          <a:xfrm>
            <a:off x="2681190" y="274637"/>
            <a:ext cx="6005609" cy="1143000"/>
          </a:xfrm>
          <a:prstGeom prst="rect">
            <a:avLst/>
          </a:prstGeom>
          <a:noFill/>
          <a:ln>
            <a:noFill/>
          </a:ln>
        </p:spPr>
        <p:txBody>
          <a:bodyPr lIns="91425" tIns="91425" rIns="91425" bIns="91425" anchor="t" anchorCtr="0"/>
          <a:lstStyle>
            <a:lvl1pPr rtl="0">
              <a:defRPr>
                <a:latin typeface="Comic Sans MS"/>
                <a:ea typeface="Comic Sans MS"/>
                <a:cs typeface="Comic Sans MS"/>
                <a:sym typeface="Comic Sans MS"/>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35" name="Shape 35"/>
          <p:cNvSpPr/>
          <p:nvPr/>
        </p:nvSpPr>
        <p:spPr>
          <a:xfrm>
            <a:off x="457200" y="470625"/>
            <a:ext cx="2133600" cy="751027"/>
          </a:xfrm>
          <a:prstGeom prst="rect">
            <a:avLst/>
          </a:prstGeom>
          <a:blipFill>
            <a:blip r:embed="rId2"/>
            <a:stretch>
              <a:fillRect/>
            </a:stretch>
          </a:blipFill>
        </p:spPr>
      </p:sp>
      <p:sp>
        <p:nvSpPr>
          <p:cNvPr id="36" name="Shape 36"/>
          <p:cNvSpPr txBox="1"/>
          <p:nvPr/>
        </p:nvSpPr>
        <p:spPr>
          <a:xfrm>
            <a:off x="457199" y="6356350"/>
            <a:ext cx="2497220" cy="365125"/>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alibri"/>
              <a:buNone/>
            </a:pPr>
            <a:r>
              <a:rPr lang="en-US" sz="1800" b="0" i="0" u="none" strike="noStrike" cap="none" baseline="0">
                <a:solidFill>
                  <a:schemeClr val="dk1"/>
                </a:solidFill>
                <a:latin typeface="Calibri"/>
                <a:ea typeface="Calibri"/>
                <a:cs typeface="Calibri"/>
                <a:sym typeface="Calibri"/>
              </a:rPr>
              <a:t>www.devoxx4kids.com</a:t>
            </a:r>
          </a:p>
        </p:txBody>
      </p:sp>
      <p:sp>
        <p:nvSpPr>
          <p:cNvPr id="9" name="Slide Number Placeholder 5"/>
          <p:cNvSpPr>
            <a:spLocks noGrp="1"/>
          </p:cNvSpPr>
          <p:nvPr>
            <p:ph type="sldNum" sz="quarter" idx="12"/>
          </p:nvPr>
        </p:nvSpPr>
        <p:spPr>
          <a:xfrm>
            <a:off x="6553200" y="6356350"/>
            <a:ext cx="1078281" cy="365125"/>
          </a:xfrm>
          <a:prstGeom prst="rect">
            <a:avLst/>
          </a:prstGeom>
        </p:spPr>
        <p:txBody>
          <a:bodyPr/>
          <a:lstStyle/>
          <a:p>
            <a:pPr algn="r"/>
            <a:fld id="{6C0001A9-357E-7541-840E-1F18FD9D64CA}" type="slidenum">
              <a:rPr lang="en-US" smtClean="0"/>
              <a:pPr algn="r"/>
              <a:t>‹#›</a:t>
            </a:fld>
            <a:endParaRPr lang="en-US" dirty="0"/>
          </a:p>
        </p:txBody>
      </p:sp>
      <p:pic>
        <p:nvPicPr>
          <p:cNvPr id="10" name="Picture 9"/>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27108" y="6323330"/>
            <a:ext cx="1117600" cy="39814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37"/>
        <p:cNvGrpSpPr/>
        <p:nvPr/>
      </p:nvGrpSpPr>
      <p:grpSpPr>
        <a:xfrm>
          <a:off x="0" y="0"/>
          <a:ext cx="0" cy="0"/>
          <a:chOff x="0" y="0"/>
          <a:chExt cx="0" cy="0"/>
        </a:xfrm>
      </p:grpSpPr>
      <p:sp>
        <p:nvSpPr>
          <p:cNvPr id="38" name="Shape 38"/>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indent="0" rtl="0">
              <a:buFont typeface="Comic Sans MS"/>
              <a:buNone/>
              <a:defRPr sz="2400" b="1">
                <a:latin typeface="Comic Sans MS"/>
                <a:ea typeface="Comic Sans MS"/>
                <a:cs typeface="Comic Sans MS"/>
                <a:sym typeface="Comic Sans MS"/>
              </a:defRPr>
            </a:lvl1pPr>
            <a:lvl2pPr marL="457200" indent="0" rtl="0">
              <a:buFont typeface="Calibri"/>
              <a:buNone/>
              <a:defRPr sz="2000" b="1"/>
            </a:lvl2pPr>
            <a:lvl3pPr marL="914400" indent="0" rtl="0">
              <a:buFont typeface="Calibri"/>
              <a:buNone/>
              <a:defRPr sz="1800" b="1"/>
            </a:lvl3pPr>
            <a:lvl4pPr marL="1371600" indent="0" rtl="0">
              <a:buFont typeface="Calibri"/>
              <a:buNone/>
              <a:defRPr sz="1600" b="1"/>
            </a:lvl4pPr>
            <a:lvl5pPr marL="1828800" indent="0" rtl="0">
              <a:buFont typeface="Calibri"/>
              <a:buNone/>
              <a:defRPr sz="1600" b="1"/>
            </a:lvl5pPr>
            <a:lvl6pPr marL="2286000" indent="0" rtl="0">
              <a:buFont typeface="Calibri"/>
              <a:buNone/>
              <a:defRPr sz="1600" b="1"/>
            </a:lvl6pPr>
            <a:lvl7pPr marL="2743200" indent="0" rtl="0">
              <a:buFont typeface="Calibri"/>
              <a:buNone/>
              <a:defRPr sz="1600" b="1"/>
            </a:lvl7pPr>
            <a:lvl8pPr marL="3200400" indent="0" rtl="0">
              <a:buFont typeface="Calibri"/>
              <a:buNone/>
              <a:defRPr sz="1600" b="1"/>
            </a:lvl8pPr>
            <a:lvl9pPr marL="3657600" indent="0" rtl="0">
              <a:buFont typeface="Calibri"/>
              <a:buNone/>
              <a:defRPr sz="1600" b="1"/>
            </a:lvl9pPr>
          </a:lstStyle>
          <a:p>
            <a:endParaRPr/>
          </a:p>
        </p:txBody>
      </p:sp>
      <p:sp>
        <p:nvSpPr>
          <p:cNvPr id="39" name="Shape 39"/>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rtl="0">
              <a:defRPr sz="2400">
                <a:latin typeface="Comic Sans MS"/>
                <a:ea typeface="Comic Sans MS"/>
                <a:cs typeface="Comic Sans MS"/>
                <a:sym typeface="Comic Sans MS"/>
              </a:defRPr>
            </a:lvl1pPr>
            <a:lvl2pPr rtl="0">
              <a:defRPr sz="2000">
                <a:latin typeface="Comic Sans MS"/>
                <a:ea typeface="Comic Sans MS"/>
                <a:cs typeface="Comic Sans MS"/>
                <a:sym typeface="Comic Sans MS"/>
              </a:defRPr>
            </a:lvl2pPr>
            <a:lvl3pPr rtl="0">
              <a:defRPr sz="1800">
                <a:latin typeface="Comic Sans MS"/>
                <a:ea typeface="Comic Sans MS"/>
                <a:cs typeface="Comic Sans MS"/>
                <a:sym typeface="Comic Sans MS"/>
              </a:defRPr>
            </a:lvl3pPr>
            <a:lvl4pPr rtl="0">
              <a:defRPr sz="1600">
                <a:latin typeface="Comic Sans MS"/>
                <a:ea typeface="Comic Sans MS"/>
                <a:cs typeface="Comic Sans MS"/>
                <a:sym typeface="Comic Sans MS"/>
              </a:defRPr>
            </a:lvl4pPr>
            <a:lvl5pPr rtl="0">
              <a:defRPr sz="1600">
                <a:latin typeface="Comic Sans MS"/>
                <a:ea typeface="Comic Sans MS"/>
                <a:cs typeface="Comic Sans MS"/>
                <a:sym typeface="Comic Sans MS"/>
              </a:defRPr>
            </a:lvl5pPr>
            <a:lvl6pPr rtl="0">
              <a:defRPr sz="1600"/>
            </a:lvl6pPr>
            <a:lvl7pPr rtl="0">
              <a:defRPr sz="1600"/>
            </a:lvl7pPr>
            <a:lvl8pPr rtl="0">
              <a:defRPr sz="1600"/>
            </a:lvl8pPr>
            <a:lvl9pPr rtl="0">
              <a:defRPr sz="1600"/>
            </a:lvl9pPr>
          </a:lstStyle>
          <a:p>
            <a:endParaRPr/>
          </a:p>
        </p:txBody>
      </p:sp>
      <p:sp>
        <p:nvSpPr>
          <p:cNvPr id="40" name="Shape 40"/>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indent="0" rtl="0">
              <a:buFont typeface="Comic Sans MS"/>
              <a:buNone/>
              <a:defRPr sz="2400" b="1">
                <a:latin typeface="Comic Sans MS"/>
                <a:ea typeface="Comic Sans MS"/>
                <a:cs typeface="Comic Sans MS"/>
                <a:sym typeface="Comic Sans MS"/>
              </a:defRPr>
            </a:lvl1pPr>
            <a:lvl2pPr marL="457200" indent="0" rtl="0">
              <a:buFont typeface="Calibri"/>
              <a:buNone/>
              <a:defRPr sz="2000" b="1"/>
            </a:lvl2pPr>
            <a:lvl3pPr marL="914400" indent="0" rtl="0">
              <a:buFont typeface="Calibri"/>
              <a:buNone/>
              <a:defRPr sz="1800" b="1"/>
            </a:lvl3pPr>
            <a:lvl4pPr marL="1371600" indent="0" rtl="0">
              <a:buFont typeface="Calibri"/>
              <a:buNone/>
              <a:defRPr sz="1600" b="1"/>
            </a:lvl4pPr>
            <a:lvl5pPr marL="1828800" indent="0" rtl="0">
              <a:buFont typeface="Calibri"/>
              <a:buNone/>
              <a:defRPr sz="1600" b="1"/>
            </a:lvl5pPr>
            <a:lvl6pPr marL="2286000" indent="0" rtl="0">
              <a:buFont typeface="Calibri"/>
              <a:buNone/>
              <a:defRPr sz="1600" b="1"/>
            </a:lvl6pPr>
            <a:lvl7pPr marL="2743200" indent="0" rtl="0">
              <a:buFont typeface="Calibri"/>
              <a:buNone/>
              <a:defRPr sz="1600" b="1"/>
            </a:lvl7pPr>
            <a:lvl8pPr marL="3200400" indent="0" rtl="0">
              <a:buFont typeface="Calibri"/>
              <a:buNone/>
              <a:defRPr sz="1600" b="1"/>
            </a:lvl8pPr>
            <a:lvl9pPr marL="3657600" indent="0" rtl="0">
              <a:buFont typeface="Calibri"/>
              <a:buNone/>
              <a:defRPr sz="1600" b="1"/>
            </a:lvl9pPr>
          </a:lstStyle>
          <a:p>
            <a:endParaRPr/>
          </a:p>
        </p:txBody>
      </p:sp>
      <p:sp>
        <p:nvSpPr>
          <p:cNvPr id="41" name="Shape 41"/>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rtl="0">
              <a:defRPr sz="2400">
                <a:latin typeface="Comic Sans MS"/>
                <a:ea typeface="Comic Sans MS"/>
                <a:cs typeface="Comic Sans MS"/>
                <a:sym typeface="Comic Sans MS"/>
              </a:defRPr>
            </a:lvl1pPr>
            <a:lvl2pPr rtl="0">
              <a:defRPr sz="2000">
                <a:latin typeface="Comic Sans MS"/>
                <a:ea typeface="Comic Sans MS"/>
                <a:cs typeface="Comic Sans MS"/>
                <a:sym typeface="Comic Sans MS"/>
              </a:defRPr>
            </a:lvl2pPr>
            <a:lvl3pPr rtl="0">
              <a:defRPr sz="1800">
                <a:latin typeface="Comic Sans MS"/>
                <a:ea typeface="Comic Sans MS"/>
                <a:cs typeface="Comic Sans MS"/>
                <a:sym typeface="Comic Sans MS"/>
              </a:defRPr>
            </a:lvl3pPr>
            <a:lvl4pPr rtl="0">
              <a:defRPr sz="1600">
                <a:latin typeface="Comic Sans MS"/>
                <a:ea typeface="Comic Sans MS"/>
                <a:cs typeface="Comic Sans MS"/>
                <a:sym typeface="Comic Sans MS"/>
              </a:defRPr>
            </a:lvl4pPr>
            <a:lvl5pPr rtl="0">
              <a:defRPr sz="1600">
                <a:latin typeface="Comic Sans MS"/>
                <a:ea typeface="Comic Sans MS"/>
                <a:cs typeface="Comic Sans MS"/>
                <a:sym typeface="Comic Sans MS"/>
              </a:defRPr>
            </a:lvl5pPr>
            <a:lvl6pPr rtl="0">
              <a:defRPr sz="1600"/>
            </a:lvl6pPr>
            <a:lvl7pPr rtl="0">
              <a:defRPr sz="1600"/>
            </a:lvl7pPr>
            <a:lvl8pPr rtl="0">
              <a:defRPr sz="1600"/>
            </a:lvl8pPr>
            <a:lvl9pPr rtl="0">
              <a:defRPr sz="1600"/>
            </a:lvl9pPr>
          </a:lstStyle>
          <a:p>
            <a:endParaRPr/>
          </a:p>
        </p:txBody>
      </p:sp>
      <p:sp>
        <p:nvSpPr>
          <p:cNvPr id="43" name="Shape 43"/>
          <p:cNvSpPr txBox="1">
            <a:spLocks noGrp="1"/>
          </p:cNvSpPr>
          <p:nvPr>
            <p:ph type="ftr" idx="11"/>
          </p:nvPr>
        </p:nvSpPr>
        <p:spPr>
          <a:xfrm>
            <a:off x="3124200" y="6356350"/>
            <a:ext cx="2895600" cy="365125"/>
          </a:xfrm>
          <a:prstGeom prst="rect">
            <a:avLst/>
          </a:prstGeom>
          <a:noFill/>
          <a:ln>
            <a:noFill/>
          </a:ln>
        </p:spPr>
        <p:txBody>
          <a:bodyPr lIns="91425" tIns="91425" rIns="91425" bIns="91425" anchor="t" anchorCtr="0"/>
          <a:lstStyle>
            <a:lvl1pPr marL="0" marR="0" indent="0" algn="l" rtl="0">
              <a:defRPr sz="1800" b="0" i="0" u="none" strike="noStrike" cap="none" baseline="0">
                <a:solidFill>
                  <a:schemeClr val="dk1"/>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44" name="Shape 44"/>
          <p:cNvSpPr txBox="1">
            <a:spLocks noGrp="1"/>
          </p:cNvSpPr>
          <p:nvPr>
            <p:ph type="title"/>
          </p:nvPr>
        </p:nvSpPr>
        <p:spPr>
          <a:xfrm>
            <a:off x="2681190" y="274637"/>
            <a:ext cx="6005609" cy="1143000"/>
          </a:xfrm>
          <a:prstGeom prst="rect">
            <a:avLst/>
          </a:prstGeom>
          <a:noFill/>
          <a:ln>
            <a:noFill/>
          </a:ln>
        </p:spPr>
        <p:txBody>
          <a:bodyPr lIns="91425" tIns="91425" rIns="91425" bIns="91425" anchor="t" anchorCtr="0"/>
          <a:lstStyle>
            <a:lvl1pPr rtl="0">
              <a:defRPr>
                <a:latin typeface="Comic Sans MS"/>
                <a:ea typeface="Comic Sans MS"/>
                <a:cs typeface="Comic Sans MS"/>
                <a:sym typeface="Comic Sans MS"/>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45" name="Shape 45"/>
          <p:cNvSpPr/>
          <p:nvPr/>
        </p:nvSpPr>
        <p:spPr>
          <a:xfrm>
            <a:off x="457200" y="470625"/>
            <a:ext cx="2133600" cy="751027"/>
          </a:xfrm>
          <a:prstGeom prst="rect">
            <a:avLst/>
          </a:prstGeom>
          <a:blipFill>
            <a:blip r:embed="rId2"/>
            <a:stretch>
              <a:fillRect/>
            </a:stretch>
          </a:blipFill>
        </p:spPr>
      </p:sp>
      <p:sp>
        <p:nvSpPr>
          <p:cNvPr id="46" name="Shape 46"/>
          <p:cNvSpPr txBox="1"/>
          <p:nvPr/>
        </p:nvSpPr>
        <p:spPr>
          <a:xfrm>
            <a:off x="457199" y="6356350"/>
            <a:ext cx="2443747" cy="365125"/>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alibri"/>
              <a:buNone/>
            </a:pPr>
            <a:r>
              <a:rPr lang="en-US" sz="1800" b="0" i="0" u="none" strike="noStrike" cap="none" baseline="0">
                <a:solidFill>
                  <a:schemeClr val="dk1"/>
                </a:solidFill>
                <a:latin typeface="Calibri"/>
                <a:ea typeface="Calibri"/>
                <a:cs typeface="Calibri"/>
                <a:sym typeface="Calibri"/>
              </a:rPr>
              <a:t>www.devoxx4kids.com</a:t>
            </a:r>
          </a:p>
        </p:txBody>
      </p:sp>
      <p:sp>
        <p:nvSpPr>
          <p:cNvPr id="11" name="Slide Number Placeholder 5"/>
          <p:cNvSpPr>
            <a:spLocks noGrp="1"/>
          </p:cNvSpPr>
          <p:nvPr>
            <p:ph type="sldNum" sz="quarter" idx="12"/>
          </p:nvPr>
        </p:nvSpPr>
        <p:spPr>
          <a:xfrm>
            <a:off x="6553200" y="6356350"/>
            <a:ext cx="1078281" cy="365125"/>
          </a:xfrm>
          <a:prstGeom prst="rect">
            <a:avLst/>
          </a:prstGeom>
        </p:spPr>
        <p:txBody>
          <a:bodyPr/>
          <a:lstStyle/>
          <a:p>
            <a:pPr algn="r"/>
            <a:fld id="{6C0001A9-357E-7541-840E-1F18FD9D64CA}" type="slidenum">
              <a:rPr lang="en-US" smtClean="0"/>
              <a:pPr algn="r"/>
              <a:t>‹#›</a:t>
            </a:fld>
            <a:endParaRPr lang="en-US" dirty="0"/>
          </a:p>
        </p:txBody>
      </p:sp>
      <p:pic>
        <p:nvPicPr>
          <p:cNvPr id="12" name="Picture 1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27108" y="6323330"/>
            <a:ext cx="1117600" cy="39814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7"/>
        <p:cNvGrpSpPr/>
        <p:nvPr/>
      </p:nvGrpSpPr>
      <p:grpSpPr>
        <a:xfrm>
          <a:off x="0" y="0"/>
          <a:ext cx="0" cy="0"/>
          <a:chOff x="0" y="0"/>
          <a:chExt cx="0" cy="0"/>
        </a:xfrm>
      </p:grpSpPr>
      <p:sp>
        <p:nvSpPr>
          <p:cNvPr id="49" name="Shape 49"/>
          <p:cNvSpPr txBox="1">
            <a:spLocks noGrp="1"/>
          </p:cNvSpPr>
          <p:nvPr>
            <p:ph type="ftr" idx="11"/>
          </p:nvPr>
        </p:nvSpPr>
        <p:spPr>
          <a:xfrm>
            <a:off x="3124200" y="6356350"/>
            <a:ext cx="2895600" cy="365125"/>
          </a:xfrm>
          <a:prstGeom prst="rect">
            <a:avLst/>
          </a:prstGeom>
          <a:noFill/>
          <a:ln>
            <a:noFill/>
          </a:ln>
        </p:spPr>
        <p:txBody>
          <a:bodyPr lIns="91425" tIns="91425" rIns="91425" bIns="91425" anchor="t" anchorCtr="0"/>
          <a:lstStyle>
            <a:lvl1pPr marL="0" marR="0" indent="0" algn="l" rtl="0">
              <a:defRPr sz="1800" b="0" i="0" u="none" strike="noStrike" cap="none" baseline="0">
                <a:solidFill>
                  <a:schemeClr val="dk1"/>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50" name="Shape 50"/>
          <p:cNvSpPr txBox="1">
            <a:spLocks noGrp="1"/>
          </p:cNvSpPr>
          <p:nvPr>
            <p:ph type="title"/>
          </p:nvPr>
        </p:nvSpPr>
        <p:spPr>
          <a:xfrm>
            <a:off x="2681190" y="274637"/>
            <a:ext cx="6005609" cy="1143000"/>
          </a:xfrm>
          <a:prstGeom prst="rect">
            <a:avLst/>
          </a:prstGeom>
          <a:noFill/>
          <a:ln>
            <a:noFill/>
          </a:ln>
        </p:spPr>
        <p:txBody>
          <a:bodyPr lIns="91425" tIns="91425" rIns="91425" bIns="91425" anchor="t" anchorCtr="0"/>
          <a:lstStyle>
            <a:lvl1pPr rtl="0">
              <a:defRPr>
                <a:latin typeface="Comic Sans MS"/>
                <a:ea typeface="Comic Sans MS"/>
                <a:cs typeface="Comic Sans MS"/>
                <a:sym typeface="Comic Sans MS"/>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51" name="Shape 51"/>
          <p:cNvSpPr/>
          <p:nvPr/>
        </p:nvSpPr>
        <p:spPr>
          <a:xfrm>
            <a:off x="457200" y="470625"/>
            <a:ext cx="2133600" cy="751027"/>
          </a:xfrm>
          <a:prstGeom prst="rect">
            <a:avLst/>
          </a:prstGeom>
          <a:blipFill>
            <a:blip r:embed="rId2"/>
            <a:stretch>
              <a:fillRect/>
            </a:stretch>
          </a:blipFill>
        </p:spPr>
      </p:sp>
      <p:sp>
        <p:nvSpPr>
          <p:cNvPr id="52" name="Shape 52"/>
          <p:cNvSpPr txBox="1"/>
          <p:nvPr/>
        </p:nvSpPr>
        <p:spPr>
          <a:xfrm>
            <a:off x="457200" y="6356350"/>
            <a:ext cx="2390273" cy="365125"/>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alibri"/>
              <a:buNone/>
            </a:pPr>
            <a:r>
              <a:rPr lang="en-US" sz="1800" b="0" i="0" u="none" strike="noStrike" cap="none" baseline="0">
                <a:solidFill>
                  <a:schemeClr val="dk1"/>
                </a:solidFill>
                <a:latin typeface="Calibri"/>
                <a:ea typeface="Calibri"/>
                <a:cs typeface="Calibri"/>
                <a:sym typeface="Calibri"/>
              </a:rPr>
              <a:t>www.devoxx4kids.com</a:t>
            </a:r>
          </a:p>
        </p:txBody>
      </p:sp>
      <p:sp>
        <p:nvSpPr>
          <p:cNvPr id="7" name="Slide Number Placeholder 5"/>
          <p:cNvSpPr>
            <a:spLocks noGrp="1"/>
          </p:cNvSpPr>
          <p:nvPr>
            <p:ph type="sldNum" sz="quarter" idx="12"/>
          </p:nvPr>
        </p:nvSpPr>
        <p:spPr>
          <a:xfrm>
            <a:off x="6553200" y="6356350"/>
            <a:ext cx="1078281" cy="365125"/>
          </a:xfrm>
          <a:prstGeom prst="rect">
            <a:avLst/>
          </a:prstGeom>
        </p:spPr>
        <p:txBody>
          <a:bodyPr/>
          <a:lstStyle/>
          <a:p>
            <a:pPr algn="r"/>
            <a:fld id="{6C0001A9-357E-7541-840E-1F18FD9D64CA}" type="slidenum">
              <a:rPr lang="en-US" smtClean="0"/>
              <a:pPr algn="r"/>
              <a:t>‹#›</a:t>
            </a:fld>
            <a:endParaRPr lang="en-US" dirty="0"/>
          </a:p>
        </p:txBody>
      </p:sp>
      <p:pic>
        <p:nvPicPr>
          <p:cNvPr id="8" name="Picture 7"/>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27108" y="6323330"/>
            <a:ext cx="1117600" cy="39814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53"/>
        <p:cNvGrpSpPr/>
        <p:nvPr/>
      </p:nvGrpSpPr>
      <p:grpSpPr>
        <a:xfrm>
          <a:off x="0" y="0"/>
          <a:ext cx="0" cy="0"/>
          <a:chOff x="0" y="0"/>
          <a:chExt cx="0" cy="0"/>
        </a:xfrm>
      </p:grpSpPr>
      <p:sp>
        <p:nvSpPr>
          <p:cNvPr id="55" name="Shape 55"/>
          <p:cNvSpPr txBox="1">
            <a:spLocks noGrp="1"/>
          </p:cNvSpPr>
          <p:nvPr>
            <p:ph type="ftr" idx="11"/>
          </p:nvPr>
        </p:nvSpPr>
        <p:spPr>
          <a:xfrm>
            <a:off x="3124200" y="6356350"/>
            <a:ext cx="2895600" cy="365125"/>
          </a:xfrm>
          <a:prstGeom prst="rect">
            <a:avLst/>
          </a:prstGeom>
          <a:noFill/>
          <a:ln>
            <a:noFill/>
          </a:ln>
        </p:spPr>
        <p:txBody>
          <a:bodyPr lIns="91425" tIns="91425" rIns="91425" bIns="91425" anchor="t" anchorCtr="0"/>
          <a:lstStyle>
            <a:lvl1pPr marL="0" marR="0" indent="0" algn="l" rtl="0">
              <a:defRPr sz="1800" b="0" i="0" u="none" strike="noStrike" cap="none" baseline="0">
                <a:solidFill>
                  <a:schemeClr val="dk1"/>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56" name="Shape 56"/>
          <p:cNvSpPr/>
          <p:nvPr/>
        </p:nvSpPr>
        <p:spPr>
          <a:xfrm>
            <a:off x="457200" y="470625"/>
            <a:ext cx="2133600" cy="751027"/>
          </a:xfrm>
          <a:prstGeom prst="rect">
            <a:avLst/>
          </a:prstGeom>
          <a:blipFill>
            <a:blip r:embed="rId2"/>
            <a:stretch>
              <a:fillRect/>
            </a:stretch>
          </a:blipFill>
        </p:spPr>
      </p:sp>
      <p:sp>
        <p:nvSpPr>
          <p:cNvPr id="57" name="Shape 57"/>
          <p:cNvSpPr txBox="1"/>
          <p:nvPr/>
        </p:nvSpPr>
        <p:spPr>
          <a:xfrm>
            <a:off x="457200" y="6356350"/>
            <a:ext cx="2403641" cy="365125"/>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alibri"/>
              <a:buNone/>
            </a:pPr>
            <a:r>
              <a:rPr lang="en-US" sz="1800" b="0" i="0" u="none" strike="noStrike" cap="none" baseline="0">
                <a:solidFill>
                  <a:schemeClr val="dk1"/>
                </a:solidFill>
                <a:latin typeface="Calibri"/>
                <a:ea typeface="Calibri"/>
                <a:cs typeface="Calibri"/>
                <a:sym typeface="Calibri"/>
              </a:rPr>
              <a:t>www.devoxx4kids.com</a:t>
            </a:r>
          </a:p>
        </p:txBody>
      </p:sp>
      <p:sp>
        <p:nvSpPr>
          <p:cNvPr id="6" name="Slide Number Placeholder 5"/>
          <p:cNvSpPr>
            <a:spLocks noGrp="1"/>
          </p:cNvSpPr>
          <p:nvPr>
            <p:ph type="sldNum" sz="quarter" idx="12"/>
          </p:nvPr>
        </p:nvSpPr>
        <p:spPr>
          <a:xfrm>
            <a:off x="6553200" y="6356350"/>
            <a:ext cx="1078281" cy="365125"/>
          </a:xfrm>
          <a:prstGeom prst="rect">
            <a:avLst/>
          </a:prstGeom>
        </p:spPr>
        <p:txBody>
          <a:bodyPr/>
          <a:lstStyle/>
          <a:p>
            <a:pPr algn="r"/>
            <a:fld id="{6C0001A9-357E-7541-840E-1F18FD9D64CA}" type="slidenum">
              <a:rPr lang="en-US" smtClean="0"/>
              <a:pPr algn="r"/>
              <a:t>‹#›</a:t>
            </a:fld>
            <a:endParaRPr lang="en-US" dirty="0"/>
          </a:p>
        </p:txBody>
      </p:sp>
      <p:pic>
        <p:nvPicPr>
          <p:cNvPr id="7" name="Picture 6"/>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27108" y="6323330"/>
            <a:ext cx="1117600" cy="39814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bjTx" type="objTx">
  <p:cSld name="objTx">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57200" y="1212962"/>
            <a:ext cx="3008313" cy="1162049"/>
          </a:xfrm>
          <a:prstGeom prst="rect">
            <a:avLst/>
          </a:prstGeom>
          <a:noFill/>
          <a:ln>
            <a:noFill/>
          </a:ln>
        </p:spPr>
        <p:txBody>
          <a:bodyPr lIns="91425" tIns="91425" rIns="91425" bIns="91425" anchor="b" anchorCtr="0"/>
          <a:lstStyle>
            <a:lvl1pPr algn="l" rtl="0">
              <a:defRPr sz="2000" b="1">
                <a:latin typeface="Comic Sans MS"/>
                <a:ea typeface="Comic Sans MS"/>
                <a:cs typeface="Comic Sans MS"/>
                <a:sym typeface="Comic Sans MS"/>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60" name="Shape 60"/>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rtl="0">
              <a:defRPr sz="3200">
                <a:latin typeface="Comic Sans MS"/>
                <a:ea typeface="Comic Sans MS"/>
                <a:cs typeface="Comic Sans MS"/>
                <a:sym typeface="Comic Sans MS"/>
              </a:defRPr>
            </a:lvl1pPr>
            <a:lvl2pPr rtl="0">
              <a:defRPr sz="2800">
                <a:latin typeface="Comic Sans MS"/>
                <a:ea typeface="Comic Sans MS"/>
                <a:cs typeface="Comic Sans MS"/>
                <a:sym typeface="Comic Sans MS"/>
              </a:defRPr>
            </a:lvl2pPr>
            <a:lvl3pPr rtl="0">
              <a:defRPr sz="2400">
                <a:latin typeface="Comic Sans MS"/>
                <a:ea typeface="Comic Sans MS"/>
                <a:cs typeface="Comic Sans MS"/>
                <a:sym typeface="Comic Sans MS"/>
              </a:defRPr>
            </a:lvl3pPr>
            <a:lvl4pPr rtl="0">
              <a:defRPr sz="2000">
                <a:latin typeface="Comic Sans MS"/>
                <a:ea typeface="Comic Sans MS"/>
                <a:cs typeface="Comic Sans MS"/>
                <a:sym typeface="Comic Sans MS"/>
              </a:defRPr>
            </a:lvl4pPr>
            <a:lvl5pPr rtl="0">
              <a:defRPr sz="2000">
                <a:latin typeface="Comic Sans MS"/>
                <a:ea typeface="Comic Sans MS"/>
                <a:cs typeface="Comic Sans MS"/>
                <a:sym typeface="Comic Sans MS"/>
              </a:defRPr>
            </a:lvl5pPr>
            <a:lvl6pPr rtl="0">
              <a:defRPr sz="2000"/>
            </a:lvl6pPr>
            <a:lvl7pPr rtl="0">
              <a:defRPr sz="2000"/>
            </a:lvl7pPr>
            <a:lvl8pPr rtl="0">
              <a:defRPr sz="2000"/>
            </a:lvl8pPr>
            <a:lvl9pPr rtl="0">
              <a:defRPr sz="2000"/>
            </a:lvl9pPr>
          </a:lstStyle>
          <a:p>
            <a:endParaRPr/>
          </a:p>
        </p:txBody>
      </p:sp>
      <p:sp>
        <p:nvSpPr>
          <p:cNvPr id="61" name="Shape 61"/>
          <p:cNvSpPr txBox="1">
            <a:spLocks noGrp="1"/>
          </p:cNvSpPr>
          <p:nvPr>
            <p:ph type="body" idx="2"/>
          </p:nvPr>
        </p:nvSpPr>
        <p:spPr>
          <a:xfrm>
            <a:off x="457200" y="2399078"/>
            <a:ext cx="3008313" cy="3727083"/>
          </a:xfrm>
          <a:prstGeom prst="rect">
            <a:avLst/>
          </a:prstGeom>
          <a:noFill/>
          <a:ln>
            <a:noFill/>
          </a:ln>
        </p:spPr>
        <p:txBody>
          <a:bodyPr lIns="91425" tIns="91425" rIns="91425" bIns="91425" anchor="t" anchorCtr="0"/>
          <a:lstStyle>
            <a:lvl1pPr marL="0" indent="0" rtl="0">
              <a:buFont typeface="Comic Sans MS"/>
              <a:buNone/>
              <a:defRPr sz="1400">
                <a:latin typeface="Comic Sans MS"/>
                <a:ea typeface="Comic Sans MS"/>
                <a:cs typeface="Comic Sans MS"/>
                <a:sym typeface="Comic Sans MS"/>
              </a:defRPr>
            </a:lvl1pPr>
            <a:lvl2pPr marL="457200" indent="0" rtl="0">
              <a:buFont typeface="Calibri"/>
              <a:buNone/>
              <a:defRPr sz="1200"/>
            </a:lvl2pPr>
            <a:lvl3pPr marL="914400" indent="0" rtl="0">
              <a:buFont typeface="Calibri"/>
              <a:buNone/>
              <a:defRPr sz="1000"/>
            </a:lvl3pPr>
            <a:lvl4pPr marL="1371600" indent="0" rtl="0">
              <a:buFont typeface="Calibri"/>
              <a:buNone/>
              <a:defRPr sz="900"/>
            </a:lvl4pPr>
            <a:lvl5pPr marL="1828800" indent="0" rtl="0">
              <a:buFont typeface="Calibri"/>
              <a:buNone/>
              <a:defRPr sz="900"/>
            </a:lvl5pPr>
            <a:lvl6pPr marL="2286000" indent="0" rtl="0">
              <a:buFont typeface="Calibri"/>
              <a:buNone/>
              <a:defRPr sz="900"/>
            </a:lvl6pPr>
            <a:lvl7pPr marL="2743200" indent="0" rtl="0">
              <a:buFont typeface="Calibri"/>
              <a:buNone/>
              <a:defRPr sz="900"/>
            </a:lvl7pPr>
            <a:lvl8pPr marL="3200400" indent="0" rtl="0">
              <a:buFont typeface="Calibri"/>
              <a:buNone/>
              <a:defRPr sz="900"/>
            </a:lvl8pPr>
            <a:lvl9pPr marL="3657600" indent="0" rtl="0">
              <a:buFont typeface="Calibri"/>
              <a:buNone/>
              <a:defRPr sz="900"/>
            </a:lvl9pPr>
          </a:lstStyle>
          <a:p>
            <a:endParaRPr/>
          </a:p>
        </p:txBody>
      </p:sp>
      <p:sp>
        <p:nvSpPr>
          <p:cNvPr id="62" name="Shape 62"/>
          <p:cNvSpPr txBox="1">
            <a:spLocks noGrp="1"/>
          </p:cNvSpPr>
          <p:nvPr>
            <p:ph type="ftr" idx="11"/>
          </p:nvPr>
        </p:nvSpPr>
        <p:spPr>
          <a:xfrm>
            <a:off x="3124200" y="6356350"/>
            <a:ext cx="2895600" cy="365125"/>
          </a:xfrm>
          <a:prstGeom prst="rect">
            <a:avLst/>
          </a:prstGeom>
          <a:noFill/>
          <a:ln>
            <a:noFill/>
          </a:ln>
        </p:spPr>
        <p:txBody>
          <a:bodyPr lIns="91425" tIns="91425" rIns="91425" bIns="91425" anchor="t" anchorCtr="0"/>
          <a:lstStyle>
            <a:lvl1pPr marL="0" marR="0" indent="0" algn="l" rtl="0">
              <a:defRPr sz="1800" b="0" i="0" u="none" strike="noStrike" cap="none" baseline="0">
                <a:solidFill>
                  <a:schemeClr val="dk1"/>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64" name="Shape 64"/>
          <p:cNvSpPr/>
          <p:nvPr/>
        </p:nvSpPr>
        <p:spPr>
          <a:xfrm>
            <a:off x="457200" y="470625"/>
            <a:ext cx="2133600" cy="751027"/>
          </a:xfrm>
          <a:prstGeom prst="rect">
            <a:avLst/>
          </a:prstGeom>
          <a:blipFill>
            <a:blip r:embed="rId2"/>
            <a:stretch>
              <a:fillRect/>
            </a:stretch>
          </a:blipFill>
        </p:spPr>
      </p:sp>
      <p:sp>
        <p:nvSpPr>
          <p:cNvPr id="65" name="Shape 65"/>
          <p:cNvSpPr txBox="1"/>
          <p:nvPr/>
        </p:nvSpPr>
        <p:spPr>
          <a:xfrm>
            <a:off x="457199" y="6356350"/>
            <a:ext cx="2430378" cy="365125"/>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alibri"/>
              <a:buNone/>
            </a:pPr>
            <a:r>
              <a:rPr lang="en-US" sz="1800" b="0" i="0" u="none" strike="noStrike" cap="none" baseline="0">
                <a:solidFill>
                  <a:schemeClr val="dk1"/>
                </a:solidFill>
                <a:latin typeface="Calibri"/>
                <a:ea typeface="Calibri"/>
                <a:cs typeface="Calibri"/>
                <a:sym typeface="Calibri"/>
              </a:rPr>
              <a:t>www.devoxx4kids.com</a:t>
            </a:r>
          </a:p>
        </p:txBody>
      </p:sp>
      <p:sp>
        <p:nvSpPr>
          <p:cNvPr id="9" name="Slide Number Placeholder 5"/>
          <p:cNvSpPr>
            <a:spLocks noGrp="1"/>
          </p:cNvSpPr>
          <p:nvPr>
            <p:ph type="sldNum" sz="quarter" idx="12"/>
          </p:nvPr>
        </p:nvSpPr>
        <p:spPr>
          <a:xfrm>
            <a:off x="6553200" y="6356350"/>
            <a:ext cx="1078281" cy="365125"/>
          </a:xfrm>
          <a:prstGeom prst="rect">
            <a:avLst/>
          </a:prstGeom>
        </p:spPr>
        <p:txBody>
          <a:bodyPr/>
          <a:lstStyle/>
          <a:p>
            <a:pPr algn="r"/>
            <a:fld id="{6C0001A9-357E-7541-840E-1F18FD9D64CA}" type="slidenum">
              <a:rPr lang="en-US" smtClean="0"/>
              <a:pPr algn="r"/>
              <a:t>‹#›</a:t>
            </a:fld>
            <a:endParaRPr lang="en-US" dirty="0"/>
          </a:p>
        </p:txBody>
      </p:sp>
      <p:pic>
        <p:nvPicPr>
          <p:cNvPr id="10" name="Picture 9"/>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27108" y="6323330"/>
            <a:ext cx="1117600" cy="39814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x" type="picTx">
  <p:cSld name="picTx">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1792288" y="4911864"/>
            <a:ext cx="5486399" cy="566737"/>
          </a:xfrm>
          <a:prstGeom prst="rect">
            <a:avLst/>
          </a:prstGeom>
          <a:noFill/>
          <a:ln>
            <a:noFill/>
          </a:ln>
        </p:spPr>
        <p:txBody>
          <a:bodyPr lIns="91425" tIns="91425" rIns="91425" bIns="91425" anchor="b" anchorCtr="0"/>
          <a:lstStyle>
            <a:lvl1pPr algn="l" rtl="0">
              <a:defRPr sz="2000" b="1">
                <a:latin typeface="Comic Sans MS"/>
                <a:ea typeface="Comic Sans MS"/>
                <a:cs typeface="Comic Sans MS"/>
                <a:sym typeface="Comic Sans MS"/>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68" name="Shape 68"/>
          <p:cNvSpPr>
            <a:spLocks noGrp="1"/>
          </p:cNvSpPr>
          <p:nvPr>
            <p:ph type="pic" idx="2"/>
          </p:nvPr>
        </p:nvSpPr>
        <p:spPr>
          <a:xfrm>
            <a:off x="2266124" y="1268758"/>
            <a:ext cx="4611752" cy="3458815"/>
          </a:xfrm>
          <a:prstGeom prst="rect">
            <a:avLst/>
          </a:prstGeom>
          <a:noFill/>
          <a:ln>
            <a:noFill/>
          </a:ln>
        </p:spPr>
        <p:txBody>
          <a:bodyPr lIns="91425" tIns="91425" rIns="91425" bIns="91425" anchor="t" anchorCtr="0"/>
          <a:lstStyle>
            <a:lvl1pPr marL="0" marR="0" indent="0" algn="l" rtl="0">
              <a:buClr>
                <a:schemeClr val="dk1"/>
              </a:buClr>
              <a:buFont typeface="Calibri"/>
              <a:buNone/>
              <a:defRPr sz="3200" b="0" i="0" u="none" strike="noStrike" cap="none" baseline="0">
                <a:solidFill>
                  <a:schemeClr val="dk1"/>
                </a:solidFill>
                <a:latin typeface="Calibri"/>
                <a:ea typeface="Calibri"/>
                <a:cs typeface="Calibri"/>
                <a:sym typeface="Calibri"/>
              </a:defRPr>
            </a:lvl1pPr>
            <a:lvl2pPr marL="457200" marR="0" indent="0" algn="l" rtl="0">
              <a:buClr>
                <a:schemeClr val="dk1"/>
              </a:buClr>
              <a:buFont typeface="Calibri"/>
              <a:buNone/>
              <a:defRPr sz="2800" b="0" i="0" u="none" strike="noStrike" cap="none" baseline="0">
                <a:solidFill>
                  <a:schemeClr val="dk1"/>
                </a:solidFill>
                <a:latin typeface="Calibri"/>
                <a:ea typeface="Calibri"/>
                <a:cs typeface="Calibri"/>
                <a:sym typeface="Calibri"/>
              </a:defRPr>
            </a:lvl2pPr>
            <a:lvl3pPr marL="914400" marR="0" indent="0" algn="l" rtl="0">
              <a:buClr>
                <a:schemeClr val="dk1"/>
              </a:buClr>
              <a:buFont typeface="Calibri"/>
              <a:buNone/>
              <a:defRPr sz="2400" b="0" i="0" u="none" strike="noStrike" cap="none" baseline="0">
                <a:solidFill>
                  <a:schemeClr val="dk1"/>
                </a:solidFill>
                <a:latin typeface="Calibri"/>
                <a:ea typeface="Calibri"/>
                <a:cs typeface="Calibri"/>
                <a:sym typeface="Calibri"/>
              </a:defRPr>
            </a:lvl3pPr>
            <a:lvl4pPr marL="1371600" marR="0" indent="0" algn="l" rtl="0">
              <a:buClr>
                <a:schemeClr val="dk1"/>
              </a:buClr>
              <a:buFont typeface="Calibri"/>
              <a:buNone/>
              <a:defRPr sz="2000" b="0" i="0" u="none" strike="noStrike" cap="none" baseline="0">
                <a:solidFill>
                  <a:schemeClr val="dk1"/>
                </a:solidFill>
                <a:latin typeface="Calibri"/>
                <a:ea typeface="Calibri"/>
                <a:cs typeface="Calibri"/>
                <a:sym typeface="Calibri"/>
              </a:defRPr>
            </a:lvl4pPr>
            <a:lvl5pPr marL="1828800" marR="0" indent="0" algn="l" rtl="0">
              <a:buClr>
                <a:schemeClr val="dk1"/>
              </a:buClr>
              <a:buFont typeface="Calibri"/>
              <a:buNone/>
              <a:defRPr sz="2000" b="0" i="0" u="none" strike="noStrike" cap="none" baseline="0">
                <a:solidFill>
                  <a:schemeClr val="dk1"/>
                </a:solidFill>
                <a:latin typeface="Calibri"/>
                <a:ea typeface="Calibri"/>
                <a:cs typeface="Calibri"/>
                <a:sym typeface="Calibri"/>
              </a:defRPr>
            </a:lvl5pPr>
            <a:lvl6pPr marL="2286000" marR="0" indent="0" algn="l" rtl="0">
              <a:buClr>
                <a:schemeClr val="dk1"/>
              </a:buClr>
              <a:buFont typeface="Calibri"/>
              <a:buNone/>
              <a:defRPr sz="2000" b="0" i="0" u="none" strike="noStrike" cap="none" baseline="0">
                <a:solidFill>
                  <a:schemeClr val="dk1"/>
                </a:solidFill>
                <a:latin typeface="Calibri"/>
                <a:ea typeface="Calibri"/>
                <a:cs typeface="Calibri"/>
                <a:sym typeface="Calibri"/>
              </a:defRPr>
            </a:lvl6pPr>
            <a:lvl7pPr marL="2743200" marR="0" indent="0" algn="l" rtl="0">
              <a:buClr>
                <a:schemeClr val="dk1"/>
              </a:buClr>
              <a:buFont typeface="Calibri"/>
              <a:buNone/>
              <a:defRPr sz="2000" b="0" i="0" u="none" strike="noStrike" cap="none" baseline="0">
                <a:solidFill>
                  <a:schemeClr val="dk1"/>
                </a:solidFill>
                <a:latin typeface="Calibri"/>
                <a:ea typeface="Calibri"/>
                <a:cs typeface="Calibri"/>
                <a:sym typeface="Calibri"/>
              </a:defRPr>
            </a:lvl7pPr>
            <a:lvl8pPr marL="3200400" marR="0" indent="0" algn="l" rtl="0">
              <a:buClr>
                <a:schemeClr val="dk1"/>
              </a:buClr>
              <a:buFont typeface="Calibri"/>
              <a:buNone/>
              <a:defRPr sz="2000" b="0" i="0" u="none" strike="noStrike" cap="none" baseline="0">
                <a:solidFill>
                  <a:schemeClr val="dk1"/>
                </a:solidFill>
                <a:latin typeface="Calibri"/>
                <a:ea typeface="Calibri"/>
                <a:cs typeface="Calibri"/>
                <a:sym typeface="Calibri"/>
              </a:defRPr>
            </a:lvl8pPr>
            <a:lvl9pPr marL="3657600" marR="0" indent="0" algn="l" rtl="0">
              <a:buClr>
                <a:schemeClr val="dk1"/>
              </a:buClr>
              <a:buFont typeface="Calibri"/>
              <a:buNone/>
              <a:defRPr sz="2000" b="0" i="0" u="none" strike="noStrike" cap="none" baseline="0">
                <a:solidFill>
                  <a:schemeClr val="dk1"/>
                </a:solidFill>
                <a:latin typeface="Calibri"/>
                <a:ea typeface="Calibri"/>
                <a:cs typeface="Calibri"/>
                <a:sym typeface="Calibri"/>
              </a:defRPr>
            </a:lvl9pPr>
          </a:lstStyle>
          <a:p>
            <a:endParaRPr/>
          </a:p>
        </p:txBody>
      </p:sp>
      <p:sp>
        <p:nvSpPr>
          <p:cNvPr id="69" name="Shape 69"/>
          <p:cNvSpPr txBox="1">
            <a:spLocks noGrp="1"/>
          </p:cNvSpPr>
          <p:nvPr>
            <p:ph type="body" idx="1"/>
          </p:nvPr>
        </p:nvSpPr>
        <p:spPr>
          <a:xfrm>
            <a:off x="1792288" y="5478601"/>
            <a:ext cx="5486399" cy="804861"/>
          </a:xfrm>
          <a:prstGeom prst="rect">
            <a:avLst/>
          </a:prstGeom>
          <a:noFill/>
          <a:ln>
            <a:noFill/>
          </a:ln>
        </p:spPr>
        <p:txBody>
          <a:bodyPr lIns="91425" tIns="91425" rIns="91425" bIns="91425" anchor="t" anchorCtr="0"/>
          <a:lstStyle>
            <a:lvl1pPr marL="0" indent="0" rtl="0">
              <a:buFont typeface="Comic Sans MS"/>
              <a:buNone/>
              <a:defRPr sz="1400">
                <a:latin typeface="Comic Sans MS"/>
                <a:ea typeface="Comic Sans MS"/>
                <a:cs typeface="Comic Sans MS"/>
                <a:sym typeface="Comic Sans MS"/>
              </a:defRPr>
            </a:lvl1pPr>
            <a:lvl2pPr marL="457200" indent="0" rtl="0">
              <a:buFont typeface="Calibri"/>
              <a:buNone/>
              <a:defRPr sz="1200"/>
            </a:lvl2pPr>
            <a:lvl3pPr marL="914400" indent="0" rtl="0">
              <a:buFont typeface="Calibri"/>
              <a:buNone/>
              <a:defRPr sz="1000"/>
            </a:lvl3pPr>
            <a:lvl4pPr marL="1371600" indent="0" rtl="0">
              <a:buFont typeface="Calibri"/>
              <a:buNone/>
              <a:defRPr sz="900"/>
            </a:lvl4pPr>
            <a:lvl5pPr marL="1828800" indent="0" rtl="0">
              <a:buFont typeface="Calibri"/>
              <a:buNone/>
              <a:defRPr sz="900"/>
            </a:lvl5pPr>
            <a:lvl6pPr marL="2286000" indent="0" rtl="0">
              <a:buFont typeface="Calibri"/>
              <a:buNone/>
              <a:defRPr sz="900"/>
            </a:lvl6pPr>
            <a:lvl7pPr marL="2743200" indent="0" rtl="0">
              <a:buFont typeface="Calibri"/>
              <a:buNone/>
              <a:defRPr sz="900"/>
            </a:lvl7pPr>
            <a:lvl8pPr marL="3200400" indent="0" rtl="0">
              <a:buFont typeface="Calibri"/>
              <a:buNone/>
              <a:defRPr sz="900"/>
            </a:lvl8pPr>
            <a:lvl9pPr marL="3657600" indent="0" rtl="0">
              <a:buFont typeface="Calibri"/>
              <a:buNone/>
              <a:defRPr sz="900"/>
            </a:lvl9pPr>
          </a:lstStyle>
          <a:p>
            <a:endParaRPr/>
          </a:p>
        </p:txBody>
      </p:sp>
      <p:sp>
        <p:nvSpPr>
          <p:cNvPr id="71" name="Shape 71"/>
          <p:cNvSpPr txBox="1">
            <a:spLocks noGrp="1"/>
          </p:cNvSpPr>
          <p:nvPr>
            <p:ph type="ftr" idx="11"/>
          </p:nvPr>
        </p:nvSpPr>
        <p:spPr>
          <a:xfrm>
            <a:off x="3124200" y="6356350"/>
            <a:ext cx="2895600" cy="365125"/>
          </a:xfrm>
          <a:prstGeom prst="rect">
            <a:avLst/>
          </a:prstGeom>
          <a:noFill/>
          <a:ln>
            <a:noFill/>
          </a:ln>
        </p:spPr>
        <p:txBody>
          <a:bodyPr lIns="91425" tIns="91425" rIns="91425" bIns="91425" anchor="t" anchorCtr="0"/>
          <a:lstStyle>
            <a:lvl1pPr marL="0" marR="0" indent="0" algn="l" rtl="0">
              <a:defRPr sz="1800" b="0" i="0" u="none" strike="noStrike" cap="none" baseline="0">
                <a:solidFill>
                  <a:schemeClr val="dk1"/>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72" name="Shape 72"/>
          <p:cNvSpPr/>
          <p:nvPr/>
        </p:nvSpPr>
        <p:spPr>
          <a:xfrm>
            <a:off x="457200" y="470625"/>
            <a:ext cx="2133600" cy="751027"/>
          </a:xfrm>
          <a:prstGeom prst="rect">
            <a:avLst/>
          </a:prstGeom>
          <a:blipFill>
            <a:blip r:embed="rId2"/>
            <a:stretch>
              <a:fillRect/>
            </a:stretch>
          </a:blipFill>
        </p:spPr>
      </p:sp>
      <p:sp>
        <p:nvSpPr>
          <p:cNvPr id="73" name="Shape 73"/>
          <p:cNvSpPr txBox="1"/>
          <p:nvPr/>
        </p:nvSpPr>
        <p:spPr>
          <a:xfrm>
            <a:off x="457200" y="6356350"/>
            <a:ext cx="2390273" cy="365125"/>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alibri"/>
              <a:buNone/>
            </a:pPr>
            <a:r>
              <a:rPr lang="en-US" sz="1800" b="0" i="0" u="none" strike="noStrike" cap="none" baseline="0">
                <a:solidFill>
                  <a:schemeClr val="dk1"/>
                </a:solidFill>
                <a:latin typeface="Calibri"/>
                <a:ea typeface="Calibri"/>
                <a:cs typeface="Calibri"/>
                <a:sym typeface="Calibri"/>
              </a:rPr>
              <a:t>www.devoxx4kids.com</a:t>
            </a:r>
          </a:p>
        </p:txBody>
      </p:sp>
      <p:sp>
        <p:nvSpPr>
          <p:cNvPr id="11" name="Slide Number Placeholder 5"/>
          <p:cNvSpPr>
            <a:spLocks noGrp="1"/>
          </p:cNvSpPr>
          <p:nvPr>
            <p:ph type="sldNum" sz="quarter" idx="12"/>
          </p:nvPr>
        </p:nvSpPr>
        <p:spPr>
          <a:xfrm>
            <a:off x="6553200" y="6356350"/>
            <a:ext cx="1078281" cy="365125"/>
          </a:xfrm>
          <a:prstGeom prst="rect">
            <a:avLst/>
          </a:prstGeom>
        </p:spPr>
        <p:txBody>
          <a:bodyPr/>
          <a:lstStyle/>
          <a:p>
            <a:pPr algn="r"/>
            <a:fld id="{6C0001A9-357E-7541-840E-1F18FD9D64CA}" type="slidenum">
              <a:rPr lang="en-US" smtClean="0"/>
              <a:pPr algn="r"/>
              <a:t>‹#›</a:t>
            </a:fld>
            <a:endParaRPr lang="en-US" dirty="0"/>
          </a:p>
        </p:txBody>
      </p:sp>
      <p:pic>
        <p:nvPicPr>
          <p:cNvPr id="12" name="Picture 1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27108" y="6323330"/>
            <a:ext cx="1117600" cy="39814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hyperlink" Target="http://www.greenfoot.org/" TargetMode="External"/><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ctrTitle"/>
          </p:nvPr>
        </p:nvSpPr>
        <p:spPr>
          <a:xfrm>
            <a:off x="685800" y="2130425"/>
            <a:ext cx="7772400" cy="1470024"/>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omic Sans MS"/>
              <a:buNone/>
            </a:pPr>
            <a:r>
              <a:rPr lang="en-US" sz="4400" b="0" i="0" u="none" strike="noStrike" cap="none" baseline="0">
                <a:solidFill>
                  <a:schemeClr val="dk1"/>
                </a:solidFill>
                <a:latin typeface="Comic Sans MS"/>
                <a:ea typeface="Comic Sans MS"/>
                <a:cs typeface="Comic Sans MS"/>
                <a:sym typeface="Comic Sans MS"/>
              </a:rPr>
              <a:t>Greenfoot Workshop</a:t>
            </a:r>
          </a:p>
        </p:txBody>
      </p:sp>
      <p:sp>
        <p:nvSpPr>
          <p:cNvPr id="83" name="Shape 83"/>
          <p:cNvSpPr txBox="1">
            <a:spLocks noGrp="1"/>
          </p:cNvSpPr>
          <p:nvPr>
            <p:ph type="subTitle" idx="1"/>
          </p:nvPr>
        </p:nvSpPr>
        <p:spPr>
          <a:xfrm>
            <a:off x="1371600" y="3886200"/>
            <a:ext cx="6400799" cy="1752600"/>
          </a:xfrm>
          <a:prstGeom prst="rect">
            <a:avLst/>
          </a:prstGeom>
          <a:noFill/>
          <a:ln>
            <a:noFill/>
          </a:ln>
        </p:spPr>
        <p:txBody>
          <a:bodyPr lIns="91425" tIns="45700" rIns="91425" bIns="45700" anchor="t" anchorCtr="0">
            <a:noAutofit/>
          </a:bodyPr>
          <a:lstStyle/>
          <a:p>
            <a:pPr marL="0" marR="0" lvl="0" indent="0" algn="ctr" rtl="0">
              <a:spcBef>
                <a:spcPts val="640"/>
              </a:spcBef>
              <a:buClr>
                <a:srgbClr val="888888"/>
              </a:buClr>
              <a:buSzPct val="25000"/>
              <a:buFont typeface="Comic Sans MS"/>
              <a:buNone/>
            </a:pPr>
            <a:r>
              <a:rPr lang="en-US" sz="3200" b="0" i="0" u="none" strike="noStrike" cap="none" baseline="0">
                <a:solidFill>
                  <a:srgbClr val="888888"/>
                </a:solidFill>
                <a:latin typeface="Comic Sans MS"/>
                <a:ea typeface="Comic Sans MS"/>
                <a:cs typeface="Comic Sans MS"/>
                <a:sym typeface="Comic Sans MS"/>
              </a:rPr>
              <a:t>Bobby - Snake</a:t>
            </a:r>
          </a:p>
        </p:txBody>
      </p:sp>
    </p:spTree>
  </p:cSld>
  <p:clrMapOvr>
    <a:masterClrMapping/>
  </p:clrMapOvr>
  <p:transition xmlns:p14="http://schemas.microsoft.com/office/powerpoint/2010/mai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2681190" y="274637"/>
            <a:ext cx="6005609" cy="1143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omic Sans MS"/>
              <a:buNone/>
            </a:pPr>
            <a:r>
              <a:rPr lang="en-US" sz="4400" b="0" i="0" u="none" strike="noStrike" cap="none" baseline="0">
                <a:solidFill>
                  <a:schemeClr val="dk1"/>
                </a:solidFill>
                <a:latin typeface="Comic Sans MS"/>
                <a:ea typeface="Comic Sans MS"/>
                <a:cs typeface="Comic Sans MS"/>
                <a:sym typeface="Comic Sans MS"/>
              </a:rPr>
              <a:t>Snake</a:t>
            </a:r>
            <a:r>
              <a:rPr lang="en-US" sz="4400">
                <a:solidFill>
                  <a:schemeClr val="dk1"/>
                </a:solidFill>
              </a:rPr>
              <a:t>World</a:t>
            </a:r>
          </a:p>
        </p:txBody>
      </p:sp>
      <p:sp>
        <p:nvSpPr>
          <p:cNvPr id="153" name="Shape 153"/>
          <p:cNvSpPr txBox="1">
            <a:spLocks noGrp="1"/>
          </p:cNvSpPr>
          <p:nvPr>
            <p:ph type="sldNum" idx="12"/>
          </p:nvPr>
        </p:nvSpPr>
        <p:spPr>
          <a:xfrm>
            <a:off x="6553200" y="6356350"/>
            <a:ext cx="2133599" cy="365125"/>
          </a:xfrm>
          <a:prstGeom prst="rect">
            <a:avLst/>
          </a:prstGeom>
          <a:noFill/>
          <a:ln>
            <a:noFill/>
          </a:ln>
        </p:spPr>
        <p:txBody>
          <a:bodyPr lIns="91425" tIns="45700" rIns="91425" bIns="45700" anchor="t" anchorCtr="0">
            <a:noAutofit/>
          </a:bodyPr>
          <a:lstStyle/>
          <a:p>
            <a:pPr marL="0" marR="0" lvl="0" indent="0" algn="r" rtl="0">
              <a:buSzPct val="25000"/>
              <a:buNone/>
            </a:pPr>
            <a:r>
              <a:rPr lang="en-US"/>
              <a:t> </a:t>
            </a:r>
          </a:p>
        </p:txBody>
      </p:sp>
      <p:sp>
        <p:nvSpPr>
          <p:cNvPr id="154" name="Shape 154"/>
          <p:cNvSpPr txBox="1">
            <a:spLocks noGrp="1"/>
          </p:cNvSpPr>
          <p:nvPr>
            <p:ph type="ftr" idx="11"/>
          </p:nvPr>
        </p:nvSpPr>
        <p:spPr>
          <a:xfrm>
            <a:off x="3124200" y="6356350"/>
            <a:ext cx="2895600" cy="365125"/>
          </a:xfrm>
          <a:prstGeom prst="rect">
            <a:avLst/>
          </a:prstGeom>
          <a:noFill/>
          <a:ln>
            <a:noFill/>
          </a:ln>
        </p:spPr>
        <p:txBody>
          <a:bodyPr lIns="91425" tIns="45700" rIns="91425" bIns="45700" anchor="t" anchorCtr="0">
            <a:noAutofit/>
          </a:bodyPr>
          <a:lstStyle/>
          <a:p>
            <a:endParaRPr/>
          </a:p>
        </p:txBody>
      </p:sp>
      <p:sp>
        <p:nvSpPr>
          <p:cNvPr id="155" name="Shape 155"/>
          <p:cNvSpPr/>
          <p:nvPr/>
        </p:nvSpPr>
        <p:spPr>
          <a:xfrm>
            <a:off x="1085767" y="1347169"/>
            <a:ext cx="7013600" cy="5152625"/>
          </a:xfrm>
          <a:prstGeom prst="rect">
            <a:avLst/>
          </a:prstGeom>
          <a:blipFill>
            <a:blip r:embed="rId3"/>
            <a:stretch>
              <a:fillRect/>
            </a:stretch>
          </a:blipFill>
        </p:spPr>
      </p:sp>
    </p:spTree>
  </p:cSld>
  <p:clrMapOvr>
    <a:masterClrMapping/>
  </p:clrMapOvr>
  <p:transition xmlns:p14="http://schemas.microsoft.com/office/powerpoint/2010/mai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2681190" y="274637"/>
            <a:ext cx="6404195" cy="1143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omic Sans MS"/>
              <a:buNone/>
            </a:pPr>
            <a:r>
              <a:rPr lang="en-US" sz="4400" b="0" i="0" u="none" strike="noStrike" cap="none" baseline="0">
                <a:solidFill>
                  <a:schemeClr val="dk1"/>
                </a:solidFill>
                <a:latin typeface="Comic Sans MS"/>
                <a:ea typeface="Comic Sans MS"/>
                <a:cs typeface="Comic Sans MS"/>
                <a:sym typeface="Comic Sans MS"/>
              </a:rPr>
              <a:t>SnakeWorld code</a:t>
            </a:r>
          </a:p>
        </p:txBody>
      </p:sp>
      <p:sp>
        <p:nvSpPr>
          <p:cNvPr id="162" name="Shape 162"/>
          <p:cNvSpPr txBox="1">
            <a:spLocks noGrp="1"/>
          </p:cNvSpPr>
          <p:nvPr>
            <p:ph type="sldNum" idx="12"/>
          </p:nvPr>
        </p:nvSpPr>
        <p:spPr>
          <a:xfrm>
            <a:off x="6553200" y="6356350"/>
            <a:ext cx="2133599" cy="365125"/>
          </a:xfrm>
          <a:prstGeom prst="rect">
            <a:avLst/>
          </a:prstGeom>
          <a:noFill/>
          <a:ln>
            <a:noFill/>
          </a:ln>
        </p:spPr>
        <p:txBody>
          <a:bodyPr lIns="91425" tIns="45700" rIns="91425" bIns="45700" anchor="t" anchorCtr="0">
            <a:noAutofit/>
          </a:bodyPr>
          <a:lstStyle/>
          <a:p>
            <a:pPr marL="0" marR="0" lvl="0" indent="0" algn="r" rtl="0">
              <a:buSzPct val="25000"/>
              <a:buNone/>
            </a:pPr>
            <a:r>
              <a:rPr lang="en-US"/>
              <a:t> </a:t>
            </a:r>
          </a:p>
        </p:txBody>
      </p:sp>
      <p:sp>
        <p:nvSpPr>
          <p:cNvPr id="163" name="Shape 163"/>
          <p:cNvSpPr txBox="1">
            <a:spLocks noGrp="1"/>
          </p:cNvSpPr>
          <p:nvPr>
            <p:ph type="ftr" idx="11"/>
          </p:nvPr>
        </p:nvSpPr>
        <p:spPr>
          <a:xfrm>
            <a:off x="3124200" y="6356350"/>
            <a:ext cx="2895600" cy="365125"/>
          </a:xfrm>
          <a:prstGeom prst="rect">
            <a:avLst/>
          </a:prstGeom>
          <a:noFill/>
          <a:ln>
            <a:noFill/>
          </a:ln>
        </p:spPr>
        <p:txBody>
          <a:bodyPr lIns="91425" tIns="45700" rIns="91425" bIns="45700" anchor="t" anchorCtr="0">
            <a:noAutofit/>
          </a:bodyPr>
          <a:lstStyle/>
          <a:p>
            <a:endParaRPr/>
          </a:p>
        </p:txBody>
      </p:sp>
      <p:sp>
        <p:nvSpPr>
          <p:cNvPr id="164" name="Shape 164"/>
          <p:cNvSpPr/>
          <p:nvPr/>
        </p:nvSpPr>
        <p:spPr>
          <a:xfrm>
            <a:off x="729645" y="1221950"/>
            <a:ext cx="6681942" cy="5319906"/>
          </a:xfrm>
          <a:prstGeom prst="rect">
            <a:avLst/>
          </a:prstGeom>
          <a:blipFill>
            <a:blip r:embed="rId3"/>
            <a:stretch>
              <a:fillRect/>
            </a:stretch>
          </a:blipFill>
        </p:spPr>
      </p:sp>
    </p:spTree>
  </p:cSld>
  <p:clrMapOvr>
    <a:masterClrMapping/>
  </p:clrMapOvr>
  <p:transition xmlns:p14="http://schemas.microsoft.com/office/powerpoint/2010/mai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2681190" y="274637"/>
            <a:ext cx="6005609" cy="1143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omic Sans MS"/>
              <a:buNone/>
            </a:pPr>
            <a:r>
              <a:rPr lang="en-US" sz="4400">
                <a:solidFill>
                  <a:schemeClr val="dk1"/>
                </a:solidFill>
              </a:rPr>
              <a:t>Bekijk</a:t>
            </a:r>
            <a:r>
              <a:rPr lang="en-US" sz="4400" b="0" i="0" u="none" strike="noStrike" cap="none" baseline="0">
                <a:solidFill>
                  <a:schemeClr val="dk1"/>
                </a:solidFill>
                <a:latin typeface="Comic Sans MS"/>
                <a:ea typeface="Comic Sans MS"/>
                <a:cs typeface="Comic Sans MS"/>
                <a:sym typeface="Comic Sans MS"/>
              </a:rPr>
              <a:t> World</a:t>
            </a:r>
          </a:p>
        </p:txBody>
      </p:sp>
      <p:sp>
        <p:nvSpPr>
          <p:cNvPr id="171" name="Shape 171"/>
          <p:cNvSpPr txBox="1">
            <a:spLocks noGrp="1"/>
          </p:cNvSpPr>
          <p:nvPr>
            <p:ph type="sldNum" idx="12"/>
          </p:nvPr>
        </p:nvSpPr>
        <p:spPr>
          <a:xfrm>
            <a:off x="6553200" y="6356350"/>
            <a:ext cx="2133599" cy="365125"/>
          </a:xfrm>
          <a:prstGeom prst="rect">
            <a:avLst/>
          </a:prstGeom>
          <a:noFill/>
          <a:ln>
            <a:noFill/>
          </a:ln>
        </p:spPr>
        <p:txBody>
          <a:bodyPr lIns="91425" tIns="45700" rIns="91425" bIns="45700" anchor="t" anchorCtr="0">
            <a:noAutofit/>
          </a:bodyPr>
          <a:lstStyle/>
          <a:p>
            <a:pPr marL="0" marR="0" lvl="0" indent="0" algn="r" rtl="0">
              <a:buSzPct val="25000"/>
              <a:buNone/>
            </a:pPr>
            <a:r>
              <a:rPr lang="en-US"/>
              <a:t> </a:t>
            </a:r>
          </a:p>
        </p:txBody>
      </p:sp>
      <p:sp>
        <p:nvSpPr>
          <p:cNvPr id="172" name="Shape 172"/>
          <p:cNvSpPr txBox="1">
            <a:spLocks noGrp="1"/>
          </p:cNvSpPr>
          <p:nvPr>
            <p:ph type="ftr" idx="11"/>
          </p:nvPr>
        </p:nvSpPr>
        <p:spPr>
          <a:xfrm>
            <a:off x="3124200" y="6356350"/>
            <a:ext cx="2895600" cy="365125"/>
          </a:xfrm>
          <a:prstGeom prst="rect">
            <a:avLst/>
          </a:prstGeom>
          <a:noFill/>
          <a:ln>
            <a:noFill/>
          </a:ln>
        </p:spPr>
        <p:txBody>
          <a:bodyPr lIns="91425" tIns="45700" rIns="91425" bIns="45700" anchor="t" anchorCtr="0">
            <a:noAutofit/>
          </a:bodyPr>
          <a:lstStyle/>
          <a:p>
            <a:endParaRPr/>
          </a:p>
        </p:txBody>
      </p:sp>
      <p:sp>
        <p:nvSpPr>
          <p:cNvPr id="173" name="Shape 173"/>
          <p:cNvSpPr/>
          <p:nvPr/>
        </p:nvSpPr>
        <p:spPr>
          <a:xfrm>
            <a:off x="616454" y="1417637"/>
            <a:ext cx="3532211" cy="2073234"/>
          </a:xfrm>
          <a:prstGeom prst="rect">
            <a:avLst/>
          </a:prstGeom>
          <a:blipFill>
            <a:blip r:embed="rId3"/>
            <a:stretch>
              <a:fillRect/>
            </a:stretch>
          </a:blipFill>
        </p:spPr>
      </p:sp>
      <p:sp>
        <p:nvSpPr>
          <p:cNvPr id="174" name="Shape 174"/>
          <p:cNvSpPr/>
          <p:nvPr/>
        </p:nvSpPr>
        <p:spPr>
          <a:xfrm>
            <a:off x="1989161" y="2425291"/>
            <a:ext cx="6554016" cy="3084552"/>
          </a:xfrm>
          <a:prstGeom prst="rect">
            <a:avLst/>
          </a:prstGeom>
          <a:blipFill>
            <a:blip r:embed="rId4"/>
            <a:stretch>
              <a:fillRect/>
            </a:stretch>
          </a:blipFill>
        </p:spPr>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fade">
                                      <p:cBhvr>
                                        <p:cTn id="7" dur="10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2681190" y="274637"/>
            <a:ext cx="6005609" cy="1143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omic Sans MS"/>
              <a:buNone/>
            </a:pPr>
            <a:r>
              <a:rPr lang="en-US" sz="4400">
                <a:solidFill>
                  <a:schemeClr val="dk1"/>
                </a:solidFill>
              </a:rPr>
              <a:t>Verander de code</a:t>
            </a:r>
          </a:p>
        </p:txBody>
      </p:sp>
      <p:sp>
        <p:nvSpPr>
          <p:cNvPr id="181" name="Shape 181"/>
          <p:cNvSpPr txBox="1">
            <a:spLocks noGrp="1"/>
          </p:cNvSpPr>
          <p:nvPr>
            <p:ph type="body" idx="1"/>
          </p:nvPr>
        </p:nvSpPr>
        <p:spPr>
          <a:xfrm>
            <a:off x="457200" y="1600200"/>
            <a:ext cx="8229600" cy="4525963"/>
          </a:xfrm>
          <a:prstGeom prst="rect">
            <a:avLst/>
          </a:prstGeom>
          <a:noFill/>
          <a:ln>
            <a:noFill/>
          </a:ln>
        </p:spPr>
        <p:txBody>
          <a:bodyPr lIns="91425" tIns="45700" rIns="91425" bIns="45700" anchor="t" anchorCtr="0">
            <a:noAutofit/>
          </a:bodyPr>
          <a:lstStyle/>
          <a:p>
            <a:pPr marL="342900" marR="0" lvl="0" indent="-342900" algn="l" rtl="0">
              <a:spcBef>
                <a:spcPts val="640"/>
              </a:spcBef>
              <a:buClr>
                <a:schemeClr val="dk1"/>
              </a:buClr>
              <a:buSzPct val="98958"/>
              <a:buFont typeface="Arial"/>
              <a:buChar char="•"/>
            </a:pPr>
            <a:r>
              <a:rPr lang="en-US" sz="3200">
                <a:solidFill>
                  <a:schemeClr val="dk1"/>
                </a:solidFill>
              </a:rPr>
              <a:t>We gebruiken blokken van </a:t>
            </a:r>
            <a:r>
              <a:rPr lang="en-US" sz="3200" b="0" i="0" u="none" strike="noStrike" cap="none" baseline="0">
                <a:solidFill>
                  <a:schemeClr val="dk1"/>
                </a:solidFill>
                <a:latin typeface="Comic Sans MS"/>
                <a:ea typeface="Comic Sans MS"/>
                <a:cs typeface="Comic Sans MS"/>
                <a:sym typeface="Comic Sans MS"/>
              </a:rPr>
              <a:t>32x32 pixels</a:t>
            </a:r>
          </a:p>
          <a:p>
            <a:pPr marL="342900" marR="0" lvl="0" indent="-342900" algn="l" rtl="0">
              <a:spcBef>
                <a:spcPts val="640"/>
              </a:spcBef>
              <a:buClr>
                <a:schemeClr val="dk1"/>
              </a:buClr>
              <a:buSzPct val="98958"/>
              <a:buFont typeface="Arial"/>
              <a:buChar char="•"/>
            </a:pPr>
            <a:r>
              <a:rPr lang="en-US" sz="3200">
                <a:solidFill>
                  <a:schemeClr val="dk1"/>
                </a:solidFill>
              </a:rPr>
              <a:t>De grootte van het spel is </a:t>
            </a:r>
            <a:r>
              <a:rPr lang="en-US" sz="3200" b="0" i="0" u="none" strike="noStrike" cap="none" baseline="0">
                <a:solidFill>
                  <a:schemeClr val="dk1"/>
                </a:solidFill>
                <a:latin typeface="Comic Sans MS"/>
                <a:ea typeface="Comic Sans MS"/>
                <a:cs typeface="Comic Sans MS"/>
                <a:sym typeface="Comic Sans MS"/>
              </a:rPr>
              <a:t>25 x 20 blocks</a:t>
            </a:r>
          </a:p>
          <a:p>
            <a:endParaRPr lang="en-US" sz="3200" b="0" i="0" u="none" strike="noStrike" cap="none" baseline="0">
              <a:solidFill>
                <a:schemeClr val="dk1"/>
              </a:solidFill>
              <a:latin typeface="Comic Sans MS"/>
              <a:ea typeface="Comic Sans MS"/>
              <a:cs typeface="Comic Sans MS"/>
              <a:sym typeface="Comic Sans MS"/>
            </a:endParaRPr>
          </a:p>
        </p:txBody>
      </p:sp>
      <p:sp>
        <p:nvSpPr>
          <p:cNvPr id="182" name="Shape 182"/>
          <p:cNvSpPr txBox="1">
            <a:spLocks noGrp="1"/>
          </p:cNvSpPr>
          <p:nvPr>
            <p:ph type="sldNum" idx="12"/>
          </p:nvPr>
        </p:nvSpPr>
        <p:spPr>
          <a:xfrm>
            <a:off x="6553200" y="6356350"/>
            <a:ext cx="2133599" cy="365125"/>
          </a:xfrm>
          <a:prstGeom prst="rect">
            <a:avLst/>
          </a:prstGeom>
          <a:noFill/>
          <a:ln>
            <a:noFill/>
          </a:ln>
        </p:spPr>
        <p:txBody>
          <a:bodyPr lIns="91425" tIns="45700" rIns="91425" bIns="45700" anchor="t" anchorCtr="0">
            <a:noAutofit/>
          </a:bodyPr>
          <a:lstStyle/>
          <a:p>
            <a:pPr marL="0" marR="0" lvl="0" indent="0" algn="r" rtl="0">
              <a:buSzPct val="25000"/>
              <a:buNone/>
            </a:pPr>
            <a:r>
              <a:rPr lang="en-US"/>
              <a:t> </a:t>
            </a:r>
          </a:p>
        </p:txBody>
      </p:sp>
      <p:sp>
        <p:nvSpPr>
          <p:cNvPr id="183" name="Shape 183"/>
          <p:cNvSpPr txBox="1">
            <a:spLocks noGrp="1"/>
          </p:cNvSpPr>
          <p:nvPr>
            <p:ph type="ftr" idx="11"/>
          </p:nvPr>
        </p:nvSpPr>
        <p:spPr>
          <a:xfrm>
            <a:off x="3124200" y="6356350"/>
            <a:ext cx="2895600" cy="365125"/>
          </a:xfrm>
          <a:prstGeom prst="rect">
            <a:avLst/>
          </a:prstGeom>
          <a:noFill/>
          <a:ln>
            <a:noFill/>
          </a:ln>
        </p:spPr>
        <p:txBody>
          <a:bodyPr lIns="91425" tIns="45700" rIns="91425" bIns="45700" anchor="t" anchorCtr="0">
            <a:noAutofit/>
          </a:bodyPr>
          <a:lstStyle/>
          <a:p>
            <a:endParaRPr/>
          </a:p>
        </p:txBody>
      </p:sp>
      <p:sp>
        <p:nvSpPr>
          <p:cNvPr id="184" name="Shape 184"/>
          <p:cNvSpPr/>
          <p:nvPr/>
        </p:nvSpPr>
        <p:spPr>
          <a:xfrm>
            <a:off x="1833683" y="3456353"/>
            <a:ext cx="5511800" cy="1612900"/>
          </a:xfrm>
          <a:prstGeom prst="rect">
            <a:avLst/>
          </a:prstGeom>
          <a:blipFill>
            <a:blip r:embed="rId3"/>
            <a:stretch>
              <a:fillRect/>
            </a:stretch>
          </a:blipFill>
        </p:spPr>
      </p:sp>
    </p:spTree>
  </p:cSld>
  <p:clrMapOvr>
    <a:masterClrMapping/>
  </p:clrMapOvr>
  <p:transition xmlns:p14="http://schemas.microsoft.com/office/powerpoint/2010/mai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2681190" y="274637"/>
            <a:ext cx="6005609" cy="1143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omic Sans MS"/>
              <a:buNone/>
            </a:pPr>
            <a:r>
              <a:rPr lang="en-US" sz="4400">
                <a:solidFill>
                  <a:schemeClr val="dk1"/>
                </a:solidFill>
              </a:rPr>
              <a:t>Maak een blok</a:t>
            </a:r>
          </a:p>
        </p:txBody>
      </p:sp>
      <p:sp>
        <p:nvSpPr>
          <p:cNvPr id="191" name="Shape 191"/>
          <p:cNvSpPr txBox="1">
            <a:spLocks noGrp="1"/>
          </p:cNvSpPr>
          <p:nvPr>
            <p:ph type="sldNum" idx="12"/>
          </p:nvPr>
        </p:nvSpPr>
        <p:spPr>
          <a:xfrm>
            <a:off x="6553200" y="6356350"/>
            <a:ext cx="2133599" cy="365125"/>
          </a:xfrm>
          <a:prstGeom prst="rect">
            <a:avLst/>
          </a:prstGeom>
          <a:noFill/>
          <a:ln>
            <a:noFill/>
          </a:ln>
        </p:spPr>
        <p:txBody>
          <a:bodyPr lIns="91425" tIns="45700" rIns="91425" bIns="45700" anchor="t" anchorCtr="0">
            <a:noAutofit/>
          </a:bodyPr>
          <a:lstStyle/>
          <a:p>
            <a:pPr marL="0" marR="0" lvl="0" indent="0" algn="r" rtl="0">
              <a:buSzPct val="25000"/>
              <a:buNone/>
            </a:pPr>
            <a:r>
              <a:rPr lang="en-US"/>
              <a:t> </a:t>
            </a:r>
          </a:p>
        </p:txBody>
      </p:sp>
      <p:sp>
        <p:nvSpPr>
          <p:cNvPr id="192" name="Shape 192"/>
          <p:cNvSpPr txBox="1">
            <a:spLocks noGrp="1"/>
          </p:cNvSpPr>
          <p:nvPr>
            <p:ph type="ftr" idx="11"/>
          </p:nvPr>
        </p:nvSpPr>
        <p:spPr>
          <a:xfrm>
            <a:off x="3124200" y="6356350"/>
            <a:ext cx="2895600" cy="365125"/>
          </a:xfrm>
          <a:prstGeom prst="rect">
            <a:avLst/>
          </a:prstGeom>
          <a:noFill/>
          <a:ln>
            <a:noFill/>
          </a:ln>
        </p:spPr>
        <p:txBody>
          <a:bodyPr lIns="91425" tIns="45700" rIns="91425" bIns="45700" anchor="t" anchorCtr="0">
            <a:noAutofit/>
          </a:bodyPr>
          <a:lstStyle/>
          <a:p>
            <a:endParaRPr/>
          </a:p>
        </p:txBody>
      </p:sp>
      <p:sp>
        <p:nvSpPr>
          <p:cNvPr id="193" name="Shape 193"/>
          <p:cNvSpPr/>
          <p:nvPr/>
        </p:nvSpPr>
        <p:spPr>
          <a:xfrm>
            <a:off x="694243" y="1607673"/>
            <a:ext cx="2248498" cy="1466376"/>
          </a:xfrm>
          <a:prstGeom prst="rect">
            <a:avLst/>
          </a:prstGeom>
          <a:blipFill>
            <a:blip r:embed="rId3"/>
            <a:stretch>
              <a:fillRect/>
            </a:stretch>
          </a:blipFill>
        </p:spPr>
      </p:sp>
      <p:sp>
        <p:nvSpPr>
          <p:cNvPr id="194" name="Shape 194"/>
          <p:cNvSpPr/>
          <p:nvPr/>
        </p:nvSpPr>
        <p:spPr>
          <a:xfrm>
            <a:off x="1947480" y="1962841"/>
            <a:ext cx="4072320" cy="3716512"/>
          </a:xfrm>
          <a:prstGeom prst="rect">
            <a:avLst/>
          </a:prstGeom>
          <a:blipFill>
            <a:blip r:embed="rId4"/>
            <a:stretch>
              <a:fillRect/>
            </a:stretch>
          </a:blipFill>
        </p:spPr>
      </p:sp>
      <p:sp>
        <p:nvSpPr>
          <p:cNvPr id="195" name="Shape 195"/>
          <p:cNvSpPr/>
          <p:nvPr/>
        </p:nvSpPr>
        <p:spPr>
          <a:xfrm>
            <a:off x="4031232" y="4693478"/>
            <a:ext cx="4805362" cy="1275488"/>
          </a:xfrm>
          <a:prstGeom prst="rect">
            <a:avLst/>
          </a:prstGeom>
          <a:blipFill>
            <a:blip r:embed="rId5"/>
            <a:stretch>
              <a:fillRect/>
            </a:stretch>
          </a:blipFill>
        </p:spPr>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fade">
                                      <p:cBhvr>
                                        <p:cTn id="7" dur="1000"/>
                                        <p:tgtEl>
                                          <p:spTgt spid="1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5"/>
                                        </p:tgtEl>
                                        <p:attrNameLst>
                                          <p:attrName>style.visibility</p:attrName>
                                        </p:attrNameLst>
                                      </p:cBhvr>
                                      <p:to>
                                        <p:strVal val="visible"/>
                                      </p:to>
                                    </p:set>
                                    <p:animEffect transition="in" filter="fade">
                                      <p:cBhvr>
                                        <p:cTn id="12" dur="10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2681190" y="274637"/>
            <a:ext cx="6005609" cy="1143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omic Sans MS"/>
              <a:buNone/>
            </a:pPr>
            <a:r>
              <a:rPr lang="en-US" sz="4400">
                <a:solidFill>
                  <a:schemeClr val="dk1"/>
                </a:solidFill>
              </a:rPr>
              <a:t>Maak de spelrand</a:t>
            </a:r>
          </a:p>
        </p:txBody>
      </p:sp>
      <p:sp>
        <p:nvSpPr>
          <p:cNvPr id="202" name="Shape 202"/>
          <p:cNvSpPr txBox="1">
            <a:spLocks noGrp="1"/>
          </p:cNvSpPr>
          <p:nvPr>
            <p:ph type="sldNum" idx="12"/>
          </p:nvPr>
        </p:nvSpPr>
        <p:spPr>
          <a:xfrm>
            <a:off x="6553200" y="6356350"/>
            <a:ext cx="2133599" cy="365125"/>
          </a:xfrm>
          <a:prstGeom prst="rect">
            <a:avLst/>
          </a:prstGeom>
          <a:noFill/>
          <a:ln>
            <a:noFill/>
          </a:ln>
        </p:spPr>
        <p:txBody>
          <a:bodyPr lIns="91425" tIns="45700" rIns="91425" bIns="45700" anchor="t" anchorCtr="0">
            <a:noAutofit/>
          </a:bodyPr>
          <a:lstStyle/>
          <a:p>
            <a:pPr marL="0" marR="0" lvl="0" indent="0" algn="r" rtl="0">
              <a:buSzPct val="25000"/>
              <a:buNone/>
            </a:pPr>
            <a:r>
              <a:rPr lang="en-US"/>
              <a:t> </a:t>
            </a:r>
          </a:p>
        </p:txBody>
      </p:sp>
      <p:sp>
        <p:nvSpPr>
          <p:cNvPr id="203" name="Shape 203"/>
          <p:cNvSpPr txBox="1">
            <a:spLocks noGrp="1"/>
          </p:cNvSpPr>
          <p:nvPr>
            <p:ph type="ftr" idx="11"/>
          </p:nvPr>
        </p:nvSpPr>
        <p:spPr>
          <a:xfrm>
            <a:off x="3124200" y="6356350"/>
            <a:ext cx="2895600" cy="365125"/>
          </a:xfrm>
          <a:prstGeom prst="rect">
            <a:avLst/>
          </a:prstGeom>
          <a:noFill/>
          <a:ln>
            <a:noFill/>
          </a:ln>
        </p:spPr>
        <p:txBody>
          <a:bodyPr lIns="91425" tIns="45700" rIns="91425" bIns="45700" anchor="t" anchorCtr="0">
            <a:noAutofit/>
          </a:bodyPr>
          <a:lstStyle/>
          <a:p>
            <a:endParaRPr/>
          </a:p>
        </p:txBody>
      </p:sp>
      <p:sp>
        <p:nvSpPr>
          <p:cNvPr id="204" name="Shape 204"/>
          <p:cNvSpPr/>
          <p:nvPr/>
        </p:nvSpPr>
        <p:spPr>
          <a:xfrm>
            <a:off x="606856" y="1476319"/>
            <a:ext cx="2187143" cy="2187143"/>
          </a:xfrm>
          <a:prstGeom prst="rect">
            <a:avLst/>
          </a:prstGeom>
          <a:blipFill>
            <a:blip r:embed="rId3"/>
            <a:stretch>
              <a:fillRect/>
            </a:stretch>
          </a:blipFill>
        </p:spPr>
      </p:sp>
      <p:sp>
        <p:nvSpPr>
          <p:cNvPr id="205" name="Shape 205"/>
          <p:cNvSpPr/>
          <p:nvPr/>
        </p:nvSpPr>
        <p:spPr>
          <a:xfrm>
            <a:off x="1767556" y="1950410"/>
            <a:ext cx="4198187" cy="3828667"/>
          </a:xfrm>
          <a:prstGeom prst="rect">
            <a:avLst/>
          </a:prstGeom>
          <a:blipFill>
            <a:blip r:embed="rId4"/>
            <a:stretch>
              <a:fillRect/>
            </a:stretch>
          </a:blipFill>
        </p:spPr>
      </p:sp>
      <p:sp>
        <p:nvSpPr>
          <p:cNvPr id="206" name="Shape 206"/>
          <p:cNvSpPr/>
          <p:nvPr/>
        </p:nvSpPr>
        <p:spPr>
          <a:xfrm>
            <a:off x="5463280" y="2489778"/>
            <a:ext cx="2463800" cy="3289300"/>
          </a:xfrm>
          <a:prstGeom prst="rect">
            <a:avLst/>
          </a:prstGeom>
          <a:blipFill>
            <a:blip r:embed="rId5"/>
            <a:stretch>
              <a:fillRect/>
            </a:stretch>
          </a:blipFill>
        </p:spPr>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
                                        </p:tgtEl>
                                        <p:attrNameLst>
                                          <p:attrName>style.visibility</p:attrName>
                                        </p:attrNameLst>
                                      </p:cBhvr>
                                      <p:to>
                                        <p:strVal val="visible"/>
                                      </p:to>
                                    </p:set>
                                    <p:animEffect transition="in" filter="fade">
                                      <p:cBhvr>
                                        <p:cTn id="7" dur="1000"/>
                                        <p:tgtEl>
                                          <p:spTgt spid="2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6"/>
                                        </p:tgtEl>
                                        <p:attrNameLst>
                                          <p:attrName>style.visibility</p:attrName>
                                        </p:attrNameLst>
                                      </p:cBhvr>
                                      <p:to>
                                        <p:strVal val="visible"/>
                                      </p:to>
                                    </p:set>
                                    <p:animEffect transition="in" filter="fade">
                                      <p:cBhvr>
                                        <p:cTn id="12" dur="10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2681190" y="274637"/>
            <a:ext cx="6005609" cy="1143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omic Sans MS"/>
              <a:buNone/>
            </a:pPr>
            <a:r>
              <a:rPr lang="en-US" sz="4400">
                <a:solidFill>
                  <a:schemeClr val="dk1"/>
                </a:solidFill>
              </a:rPr>
              <a:t>Coördinaten</a:t>
            </a:r>
          </a:p>
        </p:txBody>
      </p:sp>
      <p:sp>
        <p:nvSpPr>
          <p:cNvPr id="213" name="Shape 213"/>
          <p:cNvSpPr txBox="1">
            <a:spLocks noGrp="1"/>
          </p:cNvSpPr>
          <p:nvPr>
            <p:ph type="sldNum" idx="12"/>
          </p:nvPr>
        </p:nvSpPr>
        <p:spPr>
          <a:xfrm>
            <a:off x="6553200" y="6356350"/>
            <a:ext cx="2133599" cy="365125"/>
          </a:xfrm>
          <a:prstGeom prst="rect">
            <a:avLst/>
          </a:prstGeom>
          <a:noFill/>
          <a:ln>
            <a:noFill/>
          </a:ln>
        </p:spPr>
        <p:txBody>
          <a:bodyPr lIns="91425" tIns="45700" rIns="91425" bIns="45700" anchor="t" anchorCtr="0">
            <a:noAutofit/>
          </a:bodyPr>
          <a:lstStyle/>
          <a:p>
            <a:pPr marL="0" marR="0" lvl="0" indent="0" algn="r" rtl="0">
              <a:buSzPct val="25000"/>
              <a:buNone/>
            </a:pPr>
            <a:r>
              <a:rPr lang="en-US"/>
              <a:t> </a:t>
            </a:r>
          </a:p>
        </p:txBody>
      </p:sp>
      <p:sp>
        <p:nvSpPr>
          <p:cNvPr id="214" name="Shape 214"/>
          <p:cNvSpPr txBox="1">
            <a:spLocks noGrp="1"/>
          </p:cNvSpPr>
          <p:nvPr>
            <p:ph type="ftr" idx="11"/>
          </p:nvPr>
        </p:nvSpPr>
        <p:spPr>
          <a:xfrm>
            <a:off x="3124200" y="6356350"/>
            <a:ext cx="2895600" cy="365125"/>
          </a:xfrm>
          <a:prstGeom prst="rect">
            <a:avLst/>
          </a:prstGeom>
          <a:noFill/>
          <a:ln>
            <a:noFill/>
          </a:ln>
        </p:spPr>
        <p:txBody>
          <a:bodyPr lIns="91425" tIns="45700" rIns="91425" bIns="45700" anchor="t" anchorCtr="0">
            <a:noAutofit/>
          </a:bodyPr>
          <a:lstStyle/>
          <a:p>
            <a:endParaRPr/>
          </a:p>
        </p:txBody>
      </p:sp>
      <p:graphicFrame>
        <p:nvGraphicFramePr>
          <p:cNvPr id="215" name="Shape 215"/>
          <p:cNvGraphicFramePr/>
          <p:nvPr/>
        </p:nvGraphicFramePr>
        <p:xfrm>
          <a:off x="761999" y="1348151"/>
          <a:ext cx="7470250" cy="4879800"/>
        </p:xfrm>
        <a:graphic>
          <a:graphicData uri="http://schemas.openxmlformats.org/drawingml/2006/table">
            <a:tbl>
              <a:tblPr bandRow="1">
                <a:noFill/>
                <a:tableStyleId>{32409FB0-2600-41D7-9A44-32FF51832E99}</a:tableStyleId>
              </a:tblPr>
              <a:tblGrid>
                <a:gridCol w="1494050"/>
                <a:gridCol w="1494050"/>
                <a:gridCol w="1494050"/>
                <a:gridCol w="1494050"/>
                <a:gridCol w="1494050"/>
              </a:tblGrid>
              <a:tr h="949400">
                <a:tc>
                  <a:txBody>
                    <a:bodyPr/>
                    <a:lstStyle/>
                    <a:p>
                      <a:pPr lvl="0" algn="ctr" rtl="0">
                        <a:spcAft>
                          <a:spcPts val="0"/>
                        </a:spcAft>
                        <a:buSzPct val="25000"/>
                        <a:buNone/>
                      </a:pPr>
                      <a:r>
                        <a:rPr lang="en-US" sz="3200">
                          <a:latin typeface="Cambria"/>
                          <a:ea typeface="Cambria"/>
                          <a:cs typeface="Cambria"/>
                          <a:sym typeface="Cambria"/>
                        </a:rPr>
                        <a:t>(0,0)</a:t>
                      </a:r>
                    </a:p>
                  </a:txBody>
                  <a:tcPr marL="68575" marR="68575" marT="0" marB="0" anchor="ctr"/>
                </a:tc>
                <a:tc>
                  <a:txBody>
                    <a:bodyPr/>
                    <a:lstStyle/>
                    <a:p>
                      <a:pPr lvl="0" algn="ctr" rtl="0">
                        <a:spcAft>
                          <a:spcPts val="0"/>
                        </a:spcAft>
                        <a:buSzPct val="25000"/>
                        <a:buNone/>
                      </a:pPr>
                      <a:r>
                        <a:rPr lang="en-US" sz="3200">
                          <a:latin typeface="Cambria"/>
                          <a:ea typeface="Cambria"/>
                          <a:cs typeface="Cambria"/>
                          <a:sym typeface="Cambria"/>
                        </a:rPr>
                        <a:t>(1,0)</a:t>
                      </a:r>
                    </a:p>
                  </a:txBody>
                  <a:tcPr marL="68575" marR="68575" marT="0" marB="0" anchor="ctr"/>
                </a:tc>
                <a:tc>
                  <a:txBody>
                    <a:bodyPr/>
                    <a:lstStyle/>
                    <a:p>
                      <a:pPr lvl="0" algn="ctr" rtl="0">
                        <a:spcAft>
                          <a:spcPts val="0"/>
                        </a:spcAft>
                        <a:buSzPct val="25000"/>
                        <a:buNone/>
                      </a:pPr>
                      <a:r>
                        <a:rPr lang="en-US" sz="3200">
                          <a:latin typeface="Cambria"/>
                          <a:ea typeface="Cambria"/>
                          <a:cs typeface="Cambria"/>
                          <a:sym typeface="Cambria"/>
                        </a:rPr>
                        <a:t>(2,0)</a:t>
                      </a:r>
                    </a:p>
                  </a:txBody>
                  <a:tcPr marL="68575" marR="68575" marT="0" marB="0" anchor="ctr"/>
                </a:tc>
                <a:tc>
                  <a:txBody>
                    <a:bodyPr/>
                    <a:lstStyle/>
                    <a:p>
                      <a:pPr lvl="0" algn="ctr" rtl="0">
                        <a:spcAft>
                          <a:spcPts val="0"/>
                        </a:spcAft>
                        <a:buSzPct val="25000"/>
                        <a:buNone/>
                      </a:pPr>
                      <a:r>
                        <a:rPr lang="en-US" sz="3200">
                          <a:latin typeface="Cambria"/>
                          <a:ea typeface="Cambria"/>
                          <a:cs typeface="Cambria"/>
                          <a:sym typeface="Cambria"/>
                        </a:rPr>
                        <a:t>…</a:t>
                      </a:r>
                    </a:p>
                  </a:txBody>
                  <a:tcPr marL="68575" marR="68575" marT="0" marB="0" anchor="ctr"/>
                </a:tc>
                <a:tc>
                  <a:txBody>
                    <a:bodyPr/>
                    <a:lstStyle/>
                    <a:p>
                      <a:pPr lvl="0" algn="ctr" rtl="0">
                        <a:buSzPct val="25000"/>
                        <a:buNone/>
                      </a:pPr>
                      <a:r>
                        <a:rPr lang="en-US" sz="3200"/>
                        <a:t>(24,0)</a:t>
                      </a:r>
                    </a:p>
                  </a:txBody>
                  <a:tcPr marL="91450" marR="91450" marT="45725" marB="45725" anchor="ctr"/>
                </a:tc>
              </a:tr>
              <a:tr h="949400">
                <a:tc>
                  <a:txBody>
                    <a:bodyPr/>
                    <a:lstStyle/>
                    <a:p>
                      <a:pPr lvl="0" algn="ctr" rtl="0">
                        <a:spcAft>
                          <a:spcPts val="0"/>
                        </a:spcAft>
                        <a:buSzPct val="25000"/>
                        <a:buNone/>
                      </a:pPr>
                      <a:r>
                        <a:rPr lang="en-US" sz="3200">
                          <a:latin typeface="Cambria"/>
                          <a:ea typeface="Cambria"/>
                          <a:cs typeface="Cambria"/>
                          <a:sym typeface="Cambria"/>
                        </a:rPr>
                        <a:t>(0,1)</a:t>
                      </a:r>
                    </a:p>
                  </a:txBody>
                  <a:tcPr marL="68575" marR="68575" marT="0" marB="0" anchor="ctr"/>
                </a:tc>
                <a:tc>
                  <a:txBody>
                    <a:bodyPr/>
                    <a:lstStyle/>
                    <a:p>
                      <a:pPr lvl="0" algn="ctr" rtl="0">
                        <a:spcAft>
                          <a:spcPts val="0"/>
                        </a:spcAft>
                        <a:buSzPct val="25000"/>
                        <a:buNone/>
                      </a:pPr>
                      <a:r>
                        <a:rPr lang="en-US" sz="3200">
                          <a:latin typeface="Cambria"/>
                          <a:ea typeface="Cambria"/>
                          <a:cs typeface="Cambria"/>
                          <a:sym typeface="Cambria"/>
                        </a:rPr>
                        <a:t>(1,1)</a:t>
                      </a:r>
                    </a:p>
                  </a:txBody>
                  <a:tcPr marL="68575" marR="68575" marT="0" marB="0" anchor="ctr"/>
                </a:tc>
                <a:tc>
                  <a:txBody>
                    <a:bodyPr/>
                    <a:lstStyle/>
                    <a:p>
                      <a:pPr lvl="0" algn="ctr" rtl="0">
                        <a:spcAft>
                          <a:spcPts val="0"/>
                        </a:spcAft>
                        <a:buSzPct val="25000"/>
                        <a:buNone/>
                      </a:pPr>
                      <a:r>
                        <a:rPr lang="en-US" sz="3200">
                          <a:latin typeface="Cambria"/>
                          <a:ea typeface="Cambria"/>
                          <a:cs typeface="Cambria"/>
                          <a:sym typeface="Cambria"/>
                        </a:rPr>
                        <a:t>(2,1)</a:t>
                      </a:r>
                    </a:p>
                  </a:txBody>
                  <a:tcPr marL="68575" marR="68575" marT="0" marB="0" anchor="ctr"/>
                </a:tc>
                <a:tc>
                  <a:txBody>
                    <a:bodyPr/>
                    <a:lstStyle/>
                    <a:p>
                      <a:pPr lvl="0" algn="ctr" rtl="0">
                        <a:spcAft>
                          <a:spcPts val="0"/>
                        </a:spcAft>
                        <a:buSzPct val="25000"/>
                        <a:buNone/>
                      </a:pPr>
                      <a:r>
                        <a:rPr lang="en-US" sz="3200">
                          <a:latin typeface="Cambria"/>
                          <a:ea typeface="Cambria"/>
                          <a:cs typeface="Cambria"/>
                          <a:sym typeface="Cambria"/>
                        </a:rPr>
                        <a:t>…</a:t>
                      </a:r>
                    </a:p>
                  </a:txBody>
                  <a:tcPr marL="68575" marR="68575" marT="0" marB="0" anchor="ctr"/>
                </a:tc>
                <a:tc>
                  <a:txBody>
                    <a:bodyPr/>
                    <a:lstStyle/>
                    <a:p>
                      <a:pPr lvl="0" algn="ctr" rtl="0">
                        <a:buSzPct val="25000"/>
                        <a:buNone/>
                      </a:pPr>
                      <a:r>
                        <a:rPr lang="en-US" sz="3200"/>
                        <a:t>(24,1)</a:t>
                      </a:r>
                    </a:p>
                  </a:txBody>
                  <a:tcPr marL="91450" marR="91450" marT="45725" marB="45725" anchor="ctr"/>
                </a:tc>
              </a:tr>
              <a:tr h="949400">
                <a:tc>
                  <a:txBody>
                    <a:bodyPr/>
                    <a:lstStyle/>
                    <a:p>
                      <a:pPr lvl="0" algn="ctr" rtl="0">
                        <a:spcAft>
                          <a:spcPts val="0"/>
                        </a:spcAft>
                        <a:buSzPct val="25000"/>
                        <a:buNone/>
                      </a:pPr>
                      <a:r>
                        <a:rPr lang="en-US" sz="3200">
                          <a:latin typeface="Cambria"/>
                          <a:ea typeface="Cambria"/>
                          <a:cs typeface="Cambria"/>
                          <a:sym typeface="Cambria"/>
                        </a:rPr>
                        <a:t>(0,2)</a:t>
                      </a:r>
                    </a:p>
                  </a:txBody>
                  <a:tcPr marL="68575" marR="68575" marT="0" marB="0" anchor="ctr"/>
                </a:tc>
                <a:tc>
                  <a:txBody>
                    <a:bodyPr/>
                    <a:lstStyle/>
                    <a:p>
                      <a:pPr lvl="0" algn="ctr" rtl="0">
                        <a:spcAft>
                          <a:spcPts val="0"/>
                        </a:spcAft>
                        <a:buSzPct val="25000"/>
                        <a:buNone/>
                      </a:pPr>
                      <a:r>
                        <a:rPr lang="en-US" sz="3200">
                          <a:latin typeface="Cambria"/>
                          <a:ea typeface="Cambria"/>
                          <a:cs typeface="Cambria"/>
                          <a:sym typeface="Cambria"/>
                        </a:rPr>
                        <a:t>(1,2)</a:t>
                      </a:r>
                    </a:p>
                  </a:txBody>
                  <a:tcPr marL="68575" marR="68575" marT="0" marB="0" anchor="ctr"/>
                </a:tc>
                <a:tc>
                  <a:txBody>
                    <a:bodyPr/>
                    <a:lstStyle/>
                    <a:p>
                      <a:pPr lvl="0" algn="ctr" rtl="0">
                        <a:spcAft>
                          <a:spcPts val="0"/>
                        </a:spcAft>
                        <a:buSzPct val="25000"/>
                        <a:buNone/>
                      </a:pPr>
                      <a:r>
                        <a:rPr lang="en-US" sz="3200">
                          <a:latin typeface="Cambria"/>
                          <a:ea typeface="Cambria"/>
                          <a:cs typeface="Cambria"/>
                          <a:sym typeface="Cambria"/>
                        </a:rPr>
                        <a:t>(2,2)</a:t>
                      </a:r>
                    </a:p>
                  </a:txBody>
                  <a:tcPr marL="68575" marR="68575" marT="0" marB="0" anchor="ctr"/>
                </a:tc>
                <a:tc>
                  <a:txBody>
                    <a:bodyPr/>
                    <a:lstStyle/>
                    <a:p>
                      <a:pPr lvl="0" algn="ctr" rtl="0">
                        <a:spcAft>
                          <a:spcPts val="0"/>
                        </a:spcAft>
                        <a:buSzPct val="25000"/>
                        <a:buNone/>
                      </a:pPr>
                      <a:r>
                        <a:rPr lang="en-US" sz="3200">
                          <a:latin typeface="Cambria"/>
                          <a:ea typeface="Cambria"/>
                          <a:cs typeface="Cambria"/>
                          <a:sym typeface="Cambria"/>
                        </a:rPr>
                        <a:t>…</a:t>
                      </a:r>
                    </a:p>
                  </a:txBody>
                  <a:tcPr marL="68575" marR="68575" marT="0" marB="0" anchor="ctr"/>
                </a:tc>
                <a:tc>
                  <a:txBody>
                    <a:bodyPr/>
                    <a:lstStyle/>
                    <a:p>
                      <a:pPr lvl="0" algn="ctr" rtl="0">
                        <a:buSzPct val="25000"/>
                        <a:buNone/>
                      </a:pPr>
                      <a:r>
                        <a:rPr lang="en-US" sz="3200"/>
                        <a:t>(24,2)</a:t>
                      </a:r>
                    </a:p>
                  </a:txBody>
                  <a:tcPr marL="91450" marR="91450" marT="45725" marB="45725" anchor="ctr"/>
                </a:tc>
              </a:tr>
              <a:tr h="949400">
                <a:tc>
                  <a:txBody>
                    <a:bodyPr/>
                    <a:lstStyle/>
                    <a:p>
                      <a:pPr lvl="0" algn="ctr" rtl="0">
                        <a:spcAft>
                          <a:spcPts val="0"/>
                        </a:spcAft>
                        <a:buSzPct val="25000"/>
                        <a:buNone/>
                      </a:pPr>
                      <a:r>
                        <a:rPr lang="en-US" sz="3200">
                          <a:latin typeface="Cambria"/>
                          <a:ea typeface="Cambria"/>
                          <a:cs typeface="Cambria"/>
                          <a:sym typeface="Cambria"/>
                        </a:rPr>
                        <a:t>…</a:t>
                      </a:r>
                    </a:p>
                  </a:txBody>
                  <a:tcPr marL="68575" marR="68575" marT="0" marB="0" anchor="ctr"/>
                </a:tc>
                <a:tc>
                  <a:txBody>
                    <a:bodyPr/>
                    <a:lstStyle/>
                    <a:p>
                      <a:pPr lvl="0" algn="ctr" rtl="0">
                        <a:spcAft>
                          <a:spcPts val="0"/>
                        </a:spcAft>
                        <a:buSzPct val="25000"/>
                        <a:buNone/>
                      </a:pPr>
                      <a:r>
                        <a:rPr lang="en-US" sz="3200">
                          <a:latin typeface="Cambria"/>
                          <a:ea typeface="Cambria"/>
                          <a:cs typeface="Cambria"/>
                          <a:sym typeface="Cambria"/>
                        </a:rPr>
                        <a:t>…</a:t>
                      </a:r>
                    </a:p>
                  </a:txBody>
                  <a:tcPr marL="68575" marR="68575" marT="0" marB="0" anchor="ctr"/>
                </a:tc>
                <a:tc>
                  <a:txBody>
                    <a:bodyPr/>
                    <a:lstStyle/>
                    <a:p>
                      <a:pPr lvl="0" algn="ctr" rtl="0">
                        <a:spcAft>
                          <a:spcPts val="0"/>
                        </a:spcAft>
                        <a:buSzPct val="25000"/>
                        <a:buNone/>
                      </a:pPr>
                      <a:r>
                        <a:rPr lang="en-US" sz="3200">
                          <a:latin typeface="Cambria"/>
                          <a:ea typeface="Cambria"/>
                          <a:cs typeface="Cambria"/>
                          <a:sym typeface="Cambria"/>
                        </a:rPr>
                        <a:t>…</a:t>
                      </a:r>
                    </a:p>
                  </a:txBody>
                  <a:tcPr marL="68575" marR="68575" marT="0" marB="0" anchor="ctr"/>
                </a:tc>
                <a:tc>
                  <a:txBody>
                    <a:bodyPr/>
                    <a:lstStyle/>
                    <a:p>
                      <a:pPr lvl="0" algn="ctr" rtl="0">
                        <a:spcAft>
                          <a:spcPts val="0"/>
                        </a:spcAft>
                        <a:buSzPct val="25000"/>
                        <a:buNone/>
                      </a:pPr>
                      <a:r>
                        <a:rPr lang="en-US" sz="3200">
                          <a:latin typeface="Cambria"/>
                          <a:ea typeface="Cambria"/>
                          <a:cs typeface="Cambria"/>
                          <a:sym typeface="Cambria"/>
                        </a:rPr>
                        <a:t>…</a:t>
                      </a:r>
                    </a:p>
                  </a:txBody>
                  <a:tcPr marL="68575" marR="68575" marT="0" marB="0" anchor="ctr"/>
                </a:tc>
                <a:tc>
                  <a:txBody>
                    <a:bodyPr/>
                    <a:lstStyle/>
                    <a:p>
                      <a:pPr lvl="0" algn="ctr" rtl="0">
                        <a:buSzPct val="25000"/>
                        <a:buNone/>
                      </a:pPr>
                      <a:r>
                        <a:rPr lang="en-US" sz="3200"/>
                        <a:t>…</a:t>
                      </a:r>
                    </a:p>
                  </a:txBody>
                  <a:tcPr marL="91450" marR="91450" marT="45725" marB="45725" anchor="ctr"/>
                </a:tc>
              </a:tr>
              <a:tr h="1082200">
                <a:tc>
                  <a:txBody>
                    <a:bodyPr/>
                    <a:lstStyle/>
                    <a:p>
                      <a:pPr lvl="0" algn="ctr" rtl="0">
                        <a:buSzPct val="25000"/>
                        <a:buNone/>
                      </a:pPr>
                      <a:r>
                        <a:rPr lang="en-US" sz="3200"/>
                        <a:t>(0,19)</a:t>
                      </a:r>
                    </a:p>
                  </a:txBody>
                  <a:tcPr marL="91450" marR="91450" marT="45725" marB="45725" anchor="ctr"/>
                </a:tc>
                <a:tc>
                  <a:txBody>
                    <a:bodyPr/>
                    <a:lstStyle/>
                    <a:p>
                      <a:pPr lvl="0" algn="ctr" rtl="0">
                        <a:buSzPct val="25000"/>
                        <a:buNone/>
                      </a:pPr>
                      <a:r>
                        <a:rPr lang="en-US" sz="3200"/>
                        <a:t>(1,19)</a:t>
                      </a:r>
                    </a:p>
                  </a:txBody>
                  <a:tcPr marL="91450" marR="91450" marT="45725" marB="45725" anchor="ctr"/>
                </a:tc>
                <a:tc>
                  <a:txBody>
                    <a:bodyPr/>
                    <a:lstStyle/>
                    <a:p>
                      <a:pPr lvl="0" algn="ctr" rtl="0">
                        <a:buSzPct val="25000"/>
                        <a:buNone/>
                      </a:pPr>
                      <a:r>
                        <a:rPr lang="en-US" sz="3200"/>
                        <a:t>(2,19)</a:t>
                      </a:r>
                    </a:p>
                  </a:txBody>
                  <a:tcPr marL="91450" marR="91450" marT="45725" marB="45725" anchor="ctr"/>
                </a:tc>
                <a:tc>
                  <a:txBody>
                    <a:bodyPr/>
                    <a:lstStyle/>
                    <a:p>
                      <a:pPr lvl="0" algn="ctr" rtl="0">
                        <a:buSzPct val="25000"/>
                        <a:buNone/>
                      </a:pPr>
                      <a:r>
                        <a:rPr lang="en-US" sz="3200"/>
                        <a:t>…</a:t>
                      </a:r>
                    </a:p>
                  </a:txBody>
                  <a:tcPr marL="91450" marR="91450" marT="45725" marB="45725" anchor="ctr"/>
                </a:tc>
                <a:tc>
                  <a:txBody>
                    <a:bodyPr/>
                    <a:lstStyle/>
                    <a:p>
                      <a:pPr lvl="0" algn="ctr" rtl="0">
                        <a:buSzPct val="25000"/>
                        <a:buNone/>
                      </a:pPr>
                      <a:r>
                        <a:rPr lang="en-US" sz="3200"/>
                        <a:t>(24,19)</a:t>
                      </a:r>
                    </a:p>
                  </a:txBody>
                  <a:tcPr marL="91450" marR="91450" marT="45725" marB="45725" anchor="ctr"/>
                </a:tc>
              </a:tr>
            </a:tbl>
          </a:graphicData>
        </a:graphic>
      </p:graphicFrame>
    </p:spTree>
  </p:cSld>
  <p:clrMapOvr>
    <a:masterClrMapping/>
  </p:clrMapOvr>
  <p:transition xmlns:p14="http://schemas.microsoft.com/office/powerpoint/2010/mai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a:xfrm>
            <a:off x="2681190" y="274637"/>
            <a:ext cx="6005609" cy="1143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omic Sans MS"/>
              <a:buNone/>
            </a:pPr>
            <a:r>
              <a:rPr lang="en-US" sz="4400">
                <a:solidFill>
                  <a:schemeClr val="dk1"/>
                </a:solidFill>
              </a:rPr>
              <a:t>Toon de spelrand</a:t>
            </a:r>
          </a:p>
        </p:txBody>
      </p:sp>
      <p:sp>
        <p:nvSpPr>
          <p:cNvPr id="222" name="Shape 222"/>
          <p:cNvSpPr txBox="1">
            <a:spLocks noGrp="1"/>
          </p:cNvSpPr>
          <p:nvPr>
            <p:ph type="sldNum" idx="12"/>
          </p:nvPr>
        </p:nvSpPr>
        <p:spPr>
          <a:xfrm>
            <a:off x="6553200" y="6356350"/>
            <a:ext cx="2133599" cy="365125"/>
          </a:xfrm>
          <a:prstGeom prst="rect">
            <a:avLst/>
          </a:prstGeom>
          <a:noFill/>
          <a:ln>
            <a:noFill/>
          </a:ln>
        </p:spPr>
        <p:txBody>
          <a:bodyPr lIns="91425" tIns="45700" rIns="91425" bIns="45700" anchor="t" anchorCtr="0">
            <a:noAutofit/>
          </a:bodyPr>
          <a:lstStyle/>
          <a:p>
            <a:pPr marL="0" marR="0" lvl="0" indent="0" algn="r" rtl="0">
              <a:buSzPct val="25000"/>
              <a:buNone/>
            </a:pPr>
            <a:r>
              <a:rPr lang="en-US"/>
              <a:t> </a:t>
            </a:r>
          </a:p>
        </p:txBody>
      </p:sp>
      <p:sp>
        <p:nvSpPr>
          <p:cNvPr id="223" name="Shape 223"/>
          <p:cNvSpPr txBox="1">
            <a:spLocks noGrp="1"/>
          </p:cNvSpPr>
          <p:nvPr>
            <p:ph type="ftr" idx="11"/>
          </p:nvPr>
        </p:nvSpPr>
        <p:spPr>
          <a:xfrm>
            <a:off x="3124200" y="6356350"/>
            <a:ext cx="2895600" cy="365125"/>
          </a:xfrm>
          <a:prstGeom prst="rect">
            <a:avLst/>
          </a:prstGeom>
          <a:noFill/>
          <a:ln>
            <a:noFill/>
          </a:ln>
        </p:spPr>
        <p:txBody>
          <a:bodyPr lIns="91425" tIns="45700" rIns="91425" bIns="45700" anchor="t" anchorCtr="0">
            <a:noAutofit/>
          </a:bodyPr>
          <a:lstStyle/>
          <a:p>
            <a:endParaRPr/>
          </a:p>
        </p:txBody>
      </p:sp>
      <p:sp>
        <p:nvSpPr>
          <p:cNvPr id="224" name="Shape 224"/>
          <p:cNvSpPr/>
          <p:nvPr/>
        </p:nvSpPr>
        <p:spPr>
          <a:xfrm>
            <a:off x="647464" y="1645793"/>
            <a:ext cx="4481042" cy="1346524"/>
          </a:xfrm>
          <a:prstGeom prst="rect">
            <a:avLst/>
          </a:prstGeom>
          <a:blipFill>
            <a:blip r:embed="rId3"/>
            <a:stretch>
              <a:fillRect/>
            </a:stretch>
          </a:blipFill>
        </p:spPr>
      </p:sp>
      <p:sp>
        <p:nvSpPr>
          <p:cNvPr id="225" name="Shape 225"/>
          <p:cNvSpPr/>
          <p:nvPr/>
        </p:nvSpPr>
        <p:spPr>
          <a:xfrm>
            <a:off x="3911232" y="2692244"/>
            <a:ext cx="4629125" cy="3729332"/>
          </a:xfrm>
          <a:prstGeom prst="rect">
            <a:avLst/>
          </a:prstGeom>
          <a:blipFill>
            <a:blip r:embed="rId4"/>
            <a:stretch>
              <a:fillRect/>
            </a:stretch>
          </a:blipFill>
        </p:spPr>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5"/>
                                        </p:tgtEl>
                                        <p:attrNameLst>
                                          <p:attrName>style.visibility</p:attrName>
                                        </p:attrNameLst>
                                      </p:cBhvr>
                                      <p:to>
                                        <p:strVal val="visible"/>
                                      </p:to>
                                    </p:set>
                                    <p:animEffect transition="in" filter="fade">
                                      <p:cBhvr>
                                        <p:cTn id="7" dur="10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a:xfrm>
            <a:off x="2681190" y="274637"/>
            <a:ext cx="6005609" cy="1143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omic Sans MS"/>
              <a:buNone/>
            </a:pPr>
            <a:r>
              <a:rPr lang="en-US" sz="4400" b="0" i="0" u="none" strike="noStrike" cap="none" baseline="0">
                <a:solidFill>
                  <a:schemeClr val="dk1"/>
                </a:solidFill>
                <a:latin typeface="Comic Sans MS"/>
                <a:ea typeface="Comic Sans MS"/>
                <a:cs typeface="Comic Sans MS"/>
                <a:sym typeface="Comic Sans MS"/>
              </a:rPr>
              <a:t>for l</a:t>
            </a:r>
            <a:r>
              <a:rPr lang="en-US" sz="4400">
                <a:solidFill>
                  <a:schemeClr val="dk1"/>
                </a:solidFill>
              </a:rPr>
              <a:t>ussen</a:t>
            </a:r>
          </a:p>
        </p:txBody>
      </p:sp>
      <p:sp>
        <p:nvSpPr>
          <p:cNvPr id="232" name="Shape 232"/>
          <p:cNvSpPr txBox="1">
            <a:spLocks noGrp="1"/>
          </p:cNvSpPr>
          <p:nvPr>
            <p:ph type="sldNum" idx="12"/>
          </p:nvPr>
        </p:nvSpPr>
        <p:spPr>
          <a:xfrm>
            <a:off x="6553200" y="6356350"/>
            <a:ext cx="2133599" cy="365125"/>
          </a:xfrm>
          <a:prstGeom prst="rect">
            <a:avLst/>
          </a:prstGeom>
          <a:noFill/>
          <a:ln>
            <a:noFill/>
          </a:ln>
        </p:spPr>
        <p:txBody>
          <a:bodyPr lIns="91425" tIns="45700" rIns="91425" bIns="45700" anchor="t" anchorCtr="0">
            <a:noAutofit/>
          </a:bodyPr>
          <a:lstStyle/>
          <a:p>
            <a:pPr marL="0" marR="0" lvl="0" indent="0" algn="r" rtl="0">
              <a:buSzPct val="25000"/>
              <a:buNone/>
            </a:pPr>
            <a:r>
              <a:rPr lang="en-US"/>
              <a:t> </a:t>
            </a:r>
          </a:p>
        </p:txBody>
      </p:sp>
      <p:sp>
        <p:nvSpPr>
          <p:cNvPr id="233" name="Shape 233"/>
          <p:cNvSpPr txBox="1">
            <a:spLocks noGrp="1"/>
          </p:cNvSpPr>
          <p:nvPr>
            <p:ph type="ftr" idx="11"/>
          </p:nvPr>
        </p:nvSpPr>
        <p:spPr>
          <a:xfrm>
            <a:off x="3124200" y="6356350"/>
            <a:ext cx="2895600" cy="365125"/>
          </a:xfrm>
          <a:prstGeom prst="rect">
            <a:avLst/>
          </a:prstGeom>
          <a:noFill/>
          <a:ln>
            <a:noFill/>
          </a:ln>
        </p:spPr>
        <p:txBody>
          <a:bodyPr lIns="91425" tIns="45700" rIns="91425" bIns="45700" anchor="t" anchorCtr="0">
            <a:noAutofit/>
          </a:bodyPr>
          <a:lstStyle/>
          <a:p>
            <a:endParaRPr/>
          </a:p>
        </p:txBody>
      </p:sp>
      <p:sp>
        <p:nvSpPr>
          <p:cNvPr id="234" name="Shape 234"/>
          <p:cNvSpPr/>
          <p:nvPr/>
        </p:nvSpPr>
        <p:spPr>
          <a:xfrm>
            <a:off x="534050" y="1339129"/>
            <a:ext cx="4572000" cy="923329"/>
          </a:xfrm>
          <a:prstGeom prst="rect">
            <a:avLst/>
          </a:prstGeom>
          <a:noFill/>
          <a:ln>
            <a:noFill/>
          </a:ln>
        </p:spPr>
        <p:txBody>
          <a:bodyPr lIns="91425" tIns="45700" rIns="91425" bIns="45700" anchor="t" anchorCtr="0">
            <a:noAutofit/>
          </a:bodyPr>
          <a:lstStyle/>
          <a:p>
            <a:pPr marL="0" marR="0" lvl="0" indent="0" algn="l" rtl="0">
              <a:buSzPct val="25000"/>
              <a:buNone/>
            </a:pPr>
            <a:r>
              <a:rPr lang="en-US" sz="1800" b="1" i="0" u="none" strike="noStrike" cap="none" baseline="0">
                <a:solidFill>
                  <a:schemeClr val="dk1"/>
                </a:solidFill>
                <a:latin typeface="Calibri"/>
                <a:ea typeface="Calibri"/>
                <a:cs typeface="Calibri"/>
                <a:sym typeface="Calibri"/>
              </a:rPr>
              <a:t>for (</a:t>
            </a:r>
            <a:r>
              <a:rPr lang="en-US" sz="1800" b="0" i="0" u="none" strike="noStrike" cap="none" baseline="0">
                <a:solidFill>
                  <a:schemeClr val="dk1"/>
                </a:solidFill>
                <a:latin typeface="Calibri"/>
                <a:ea typeface="Calibri"/>
                <a:cs typeface="Calibri"/>
                <a:sym typeface="Calibri"/>
              </a:rPr>
              <a:t> </a:t>
            </a:r>
            <a:r>
              <a:rPr lang="en-US" sz="1800" b="0" i="1" u="none" strike="noStrike" cap="none" baseline="0">
                <a:solidFill>
                  <a:schemeClr val="dk1"/>
                </a:solidFill>
                <a:latin typeface="Calibri"/>
                <a:ea typeface="Calibri"/>
                <a:cs typeface="Calibri"/>
                <a:sym typeface="Calibri"/>
              </a:rPr>
              <a:t>initialization</a:t>
            </a:r>
            <a:r>
              <a:rPr lang="en-US" sz="1800" b="0" i="0" u="none" strike="noStrike" cap="none" baseline="0">
                <a:solidFill>
                  <a:schemeClr val="dk1"/>
                </a:solidFill>
                <a:latin typeface="Calibri"/>
                <a:ea typeface="Calibri"/>
                <a:cs typeface="Calibri"/>
                <a:sym typeface="Calibri"/>
              </a:rPr>
              <a:t> </a:t>
            </a:r>
            <a:r>
              <a:rPr lang="en-US" sz="1800" b="1" i="0" u="none" strike="noStrike" cap="none" baseline="0">
                <a:solidFill>
                  <a:schemeClr val="dk1"/>
                </a:solidFill>
                <a:latin typeface="Calibri"/>
                <a:ea typeface="Calibri"/>
                <a:cs typeface="Calibri"/>
                <a:sym typeface="Calibri"/>
              </a:rPr>
              <a:t>;</a:t>
            </a:r>
            <a:r>
              <a:rPr lang="en-US" sz="1800" b="0" i="0" u="none" strike="noStrike" cap="none" baseline="0">
                <a:solidFill>
                  <a:schemeClr val="dk1"/>
                </a:solidFill>
                <a:latin typeface="Calibri"/>
                <a:ea typeface="Calibri"/>
                <a:cs typeface="Calibri"/>
                <a:sym typeface="Calibri"/>
              </a:rPr>
              <a:t> </a:t>
            </a:r>
            <a:r>
              <a:rPr lang="en-US" sz="1800" b="0" i="1" u="none" strike="noStrike" cap="none" baseline="0">
                <a:solidFill>
                  <a:schemeClr val="dk1"/>
                </a:solidFill>
                <a:latin typeface="Calibri"/>
                <a:ea typeface="Calibri"/>
                <a:cs typeface="Calibri"/>
                <a:sym typeface="Calibri"/>
              </a:rPr>
              <a:t>test</a:t>
            </a:r>
            <a:r>
              <a:rPr lang="en-US" sz="1800" b="0" i="0" u="none" strike="noStrike" cap="none" baseline="0">
                <a:solidFill>
                  <a:schemeClr val="dk1"/>
                </a:solidFill>
                <a:latin typeface="Calibri"/>
                <a:ea typeface="Calibri"/>
                <a:cs typeface="Calibri"/>
                <a:sym typeface="Calibri"/>
              </a:rPr>
              <a:t> </a:t>
            </a:r>
            <a:r>
              <a:rPr lang="en-US" sz="1800" b="1" i="0" u="none" strike="noStrike" cap="none" baseline="0">
                <a:solidFill>
                  <a:schemeClr val="dk1"/>
                </a:solidFill>
                <a:latin typeface="Calibri"/>
                <a:ea typeface="Calibri"/>
                <a:cs typeface="Calibri"/>
                <a:sym typeface="Calibri"/>
              </a:rPr>
              <a:t>;</a:t>
            </a:r>
            <a:r>
              <a:rPr lang="en-US" sz="1800" b="0" i="0" u="none" strike="noStrike" cap="none" baseline="0">
                <a:solidFill>
                  <a:schemeClr val="dk1"/>
                </a:solidFill>
                <a:latin typeface="Calibri"/>
                <a:ea typeface="Calibri"/>
                <a:cs typeface="Calibri"/>
                <a:sym typeface="Calibri"/>
              </a:rPr>
              <a:t> </a:t>
            </a:r>
            <a:r>
              <a:rPr lang="en-US" sz="1800" b="0" i="1" u="none" strike="noStrike" cap="none" baseline="0">
                <a:solidFill>
                  <a:schemeClr val="dk1"/>
                </a:solidFill>
                <a:latin typeface="Calibri"/>
                <a:ea typeface="Calibri"/>
                <a:cs typeface="Calibri"/>
                <a:sym typeface="Calibri"/>
              </a:rPr>
              <a:t>post-processing</a:t>
            </a:r>
            <a:r>
              <a:rPr lang="en-US" sz="1800" b="0" i="0" u="none" strike="noStrike" cap="none" baseline="0">
                <a:solidFill>
                  <a:schemeClr val="dk1"/>
                </a:solidFill>
                <a:latin typeface="Calibri"/>
                <a:ea typeface="Calibri"/>
                <a:cs typeface="Calibri"/>
                <a:sym typeface="Calibri"/>
              </a:rPr>
              <a:t> </a:t>
            </a:r>
            <a:r>
              <a:rPr lang="en-US" sz="1800" b="1" i="0" u="none" strike="noStrike" cap="none" baseline="0">
                <a:solidFill>
                  <a:schemeClr val="dk1"/>
                </a:solidFill>
                <a:latin typeface="Calibri"/>
                <a:ea typeface="Calibri"/>
                <a:cs typeface="Calibri"/>
                <a:sym typeface="Calibri"/>
              </a:rPr>
              <a:t>) {</a:t>
            </a:r>
          </a:p>
          <a:p>
            <a:pPr marL="0" marR="0" lvl="0" indent="0" algn="l" rtl="0">
              <a:buSzPct val="25000"/>
              <a:buNone/>
            </a:pPr>
            <a:r>
              <a:rPr lang="en-US" sz="1800" b="0" i="0" u="none" strike="noStrike" cap="none" baseline="0">
                <a:solidFill>
                  <a:schemeClr val="dk1"/>
                </a:solidFill>
                <a:latin typeface="Calibri"/>
                <a:ea typeface="Calibri"/>
                <a:cs typeface="Calibri"/>
                <a:sym typeface="Calibri"/>
              </a:rPr>
              <a:t>    </a:t>
            </a:r>
            <a:r>
              <a:rPr lang="en-US" sz="1800" b="0" i="1" u="none" strike="noStrike" cap="none" baseline="0">
                <a:solidFill>
                  <a:schemeClr val="dk1"/>
                </a:solidFill>
                <a:latin typeface="Calibri"/>
                <a:ea typeface="Calibri"/>
                <a:cs typeface="Calibri"/>
                <a:sym typeface="Calibri"/>
              </a:rPr>
              <a:t>body</a:t>
            </a:r>
            <a:r>
              <a:rPr lang="en-US" sz="1800" b="0" i="0" u="none" strike="noStrike" cap="none" baseline="0">
                <a:solidFill>
                  <a:schemeClr val="dk1"/>
                </a:solidFill>
                <a:latin typeface="Calibri"/>
                <a:ea typeface="Calibri"/>
                <a:cs typeface="Calibri"/>
                <a:sym typeface="Calibri"/>
              </a:rPr>
              <a:t> </a:t>
            </a:r>
            <a:r>
              <a:rPr lang="en-US" sz="1800" b="1" i="0" u="none" strike="noStrike" cap="none" baseline="0">
                <a:solidFill>
                  <a:schemeClr val="dk1"/>
                </a:solidFill>
                <a:latin typeface="Calibri"/>
                <a:ea typeface="Calibri"/>
                <a:cs typeface="Calibri"/>
                <a:sym typeface="Calibri"/>
              </a:rPr>
              <a:t>;</a:t>
            </a:r>
          </a:p>
          <a:p>
            <a:pPr marL="0" marR="0" lvl="0" indent="0" algn="l" rtl="0">
              <a:buSzPct val="25000"/>
              <a:buNone/>
            </a:pPr>
            <a:r>
              <a:rPr lang="en-US" sz="1800" b="1" i="0" u="none" strike="noStrike" cap="none" baseline="0">
                <a:solidFill>
                  <a:schemeClr val="dk1"/>
                </a:solidFill>
                <a:latin typeface="Calibri"/>
                <a:ea typeface="Calibri"/>
                <a:cs typeface="Calibri"/>
                <a:sym typeface="Calibri"/>
              </a:rPr>
              <a:t>}</a:t>
            </a:r>
          </a:p>
        </p:txBody>
      </p:sp>
      <p:sp>
        <p:nvSpPr>
          <p:cNvPr id="235" name="Shape 235"/>
          <p:cNvSpPr/>
          <p:nvPr/>
        </p:nvSpPr>
        <p:spPr>
          <a:xfrm>
            <a:off x="1253408" y="1943311"/>
            <a:ext cx="5299791" cy="3503444"/>
          </a:xfrm>
          <a:prstGeom prst="rect">
            <a:avLst/>
          </a:prstGeom>
          <a:blipFill>
            <a:blip r:embed="rId3"/>
            <a:stretch>
              <a:fillRect/>
            </a:stretch>
          </a:blipFill>
        </p:spPr>
      </p:sp>
      <p:sp>
        <p:nvSpPr>
          <p:cNvPr id="236" name="Shape 236"/>
          <p:cNvSpPr/>
          <p:nvPr/>
        </p:nvSpPr>
        <p:spPr>
          <a:xfrm>
            <a:off x="3593310" y="2813889"/>
            <a:ext cx="5147482" cy="3243033"/>
          </a:xfrm>
          <a:prstGeom prst="rect">
            <a:avLst/>
          </a:prstGeom>
          <a:blipFill>
            <a:blip r:embed="rId4"/>
            <a:stretch>
              <a:fillRect/>
            </a:stretch>
          </a:blipFill>
        </p:spPr>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5"/>
                                        </p:tgtEl>
                                        <p:attrNameLst>
                                          <p:attrName>style.visibility</p:attrName>
                                        </p:attrNameLst>
                                      </p:cBhvr>
                                      <p:to>
                                        <p:strVal val="visible"/>
                                      </p:to>
                                    </p:set>
                                    <p:animEffect transition="in" filter="fade">
                                      <p:cBhvr>
                                        <p:cTn id="7" dur="1000"/>
                                        <p:tgtEl>
                                          <p:spTgt spid="2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6"/>
                                        </p:tgtEl>
                                        <p:attrNameLst>
                                          <p:attrName>style.visibility</p:attrName>
                                        </p:attrNameLst>
                                      </p:cBhvr>
                                      <p:to>
                                        <p:strVal val="visible"/>
                                      </p:to>
                                    </p:set>
                                    <p:animEffect transition="in" filter="fade">
                                      <p:cBhvr>
                                        <p:cTn id="12" dur="1000"/>
                                        <p:tgtEl>
                                          <p:spTgt spid="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title"/>
          </p:nvPr>
        </p:nvSpPr>
        <p:spPr>
          <a:xfrm>
            <a:off x="2681190" y="274637"/>
            <a:ext cx="6005609" cy="1143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omic Sans MS"/>
              <a:buNone/>
            </a:pPr>
            <a:r>
              <a:rPr lang="en-US" sz="4400">
                <a:solidFill>
                  <a:schemeClr val="dk1"/>
                </a:solidFill>
              </a:rPr>
              <a:t>De spelrand</a:t>
            </a:r>
          </a:p>
        </p:txBody>
      </p:sp>
      <p:sp>
        <p:nvSpPr>
          <p:cNvPr id="243" name="Shape 243"/>
          <p:cNvSpPr txBox="1">
            <a:spLocks noGrp="1"/>
          </p:cNvSpPr>
          <p:nvPr>
            <p:ph type="sldNum" idx="12"/>
          </p:nvPr>
        </p:nvSpPr>
        <p:spPr>
          <a:xfrm>
            <a:off x="6553200" y="6356350"/>
            <a:ext cx="2133599" cy="365125"/>
          </a:xfrm>
          <a:prstGeom prst="rect">
            <a:avLst/>
          </a:prstGeom>
          <a:noFill/>
          <a:ln>
            <a:noFill/>
          </a:ln>
        </p:spPr>
        <p:txBody>
          <a:bodyPr lIns="91425" tIns="45700" rIns="91425" bIns="45700" anchor="t" anchorCtr="0">
            <a:noAutofit/>
          </a:bodyPr>
          <a:lstStyle/>
          <a:p>
            <a:pPr marL="0" marR="0" lvl="0" indent="0" algn="r" rtl="0">
              <a:buSzPct val="25000"/>
              <a:buNone/>
            </a:pPr>
            <a:r>
              <a:rPr lang="en-US"/>
              <a:t> </a:t>
            </a:r>
          </a:p>
        </p:txBody>
      </p:sp>
      <p:sp>
        <p:nvSpPr>
          <p:cNvPr id="244" name="Shape 244"/>
          <p:cNvSpPr txBox="1">
            <a:spLocks noGrp="1"/>
          </p:cNvSpPr>
          <p:nvPr>
            <p:ph type="ftr" idx="11"/>
          </p:nvPr>
        </p:nvSpPr>
        <p:spPr>
          <a:xfrm>
            <a:off x="3124200" y="6356350"/>
            <a:ext cx="2895600" cy="365125"/>
          </a:xfrm>
          <a:prstGeom prst="rect">
            <a:avLst/>
          </a:prstGeom>
          <a:noFill/>
          <a:ln>
            <a:noFill/>
          </a:ln>
        </p:spPr>
        <p:txBody>
          <a:bodyPr lIns="91425" tIns="45700" rIns="91425" bIns="45700" anchor="t" anchorCtr="0">
            <a:noAutofit/>
          </a:bodyPr>
          <a:lstStyle/>
          <a:p>
            <a:endParaRPr/>
          </a:p>
        </p:txBody>
      </p:sp>
      <p:sp>
        <p:nvSpPr>
          <p:cNvPr id="245" name="Shape 245"/>
          <p:cNvSpPr/>
          <p:nvPr/>
        </p:nvSpPr>
        <p:spPr>
          <a:xfrm>
            <a:off x="918307" y="1219340"/>
            <a:ext cx="7418102" cy="5638659"/>
          </a:xfrm>
          <a:prstGeom prst="rect">
            <a:avLst/>
          </a:prstGeom>
          <a:blipFill>
            <a:blip r:embed="rId3"/>
            <a:stretch>
              <a:fillRect/>
            </a:stretch>
          </a:blipFill>
        </p:spPr>
      </p:sp>
    </p:spTree>
  </p:cSld>
  <p:clrMapOvr>
    <a:masterClrMapping/>
  </p:clrMapOvr>
  <p:transition xmlns:p14="http://schemas.microsoft.com/office/powerpoint/2010/mai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2681190" y="274637"/>
            <a:ext cx="6005609" cy="1143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omic Sans MS"/>
              <a:buNone/>
            </a:pPr>
            <a:r>
              <a:rPr lang="en-US" sz="4400" b="0" i="0" u="none" strike="noStrike" cap="none" baseline="0">
                <a:solidFill>
                  <a:schemeClr val="dk1"/>
                </a:solidFill>
                <a:latin typeface="Comic Sans MS"/>
                <a:ea typeface="Comic Sans MS"/>
                <a:cs typeface="Comic Sans MS"/>
                <a:sym typeface="Comic Sans MS"/>
              </a:rPr>
              <a:t>Greenfoot</a:t>
            </a:r>
          </a:p>
        </p:txBody>
      </p:sp>
      <p:sp>
        <p:nvSpPr>
          <p:cNvPr id="89" name="Shape 89"/>
          <p:cNvSpPr txBox="1">
            <a:spLocks noGrp="1"/>
          </p:cNvSpPr>
          <p:nvPr>
            <p:ph type="body" idx="1"/>
          </p:nvPr>
        </p:nvSpPr>
        <p:spPr>
          <a:xfrm>
            <a:off x="2123727" y="1484783"/>
            <a:ext cx="6563072" cy="4641378"/>
          </a:xfrm>
          <a:prstGeom prst="rect">
            <a:avLst/>
          </a:prstGeom>
          <a:noFill/>
          <a:ln>
            <a:noFill/>
          </a:ln>
        </p:spPr>
        <p:txBody>
          <a:bodyPr lIns="91425" tIns="45700" rIns="91425" bIns="45700" anchor="t" anchorCtr="0">
            <a:noAutofit/>
          </a:bodyPr>
          <a:lstStyle/>
          <a:p>
            <a:pPr marL="342900" marR="0" lvl="0" indent="-342900" algn="l" rtl="0">
              <a:spcBef>
                <a:spcPts val="640"/>
              </a:spcBef>
              <a:buClr>
                <a:schemeClr val="dk1"/>
              </a:buClr>
              <a:buSzPct val="137681"/>
              <a:buFont typeface="Arial"/>
              <a:buChar char="•"/>
            </a:pPr>
            <a:r>
              <a:rPr lang="en-US" sz="2250" b="1">
                <a:solidFill>
                  <a:schemeClr val="dk1"/>
                </a:solidFill>
              </a:rPr>
              <a:t>Ontwikkelomgeving</a:t>
            </a:r>
            <a:r>
              <a:rPr lang="en-US" sz="2250" b="1" i="0" u="none" strike="noStrike" cap="none" baseline="0">
                <a:solidFill>
                  <a:schemeClr val="dk1"/>
                </a:solidFill>
                <a:latin typeface="Comic Sans MS"/>
                <a:ea typeface="Comic Sans MS"/>
                <a:cs typeface="Comic Sans MS"/>
                <a:sym typeface="Comic Sans MS"/>
              </a:rPr>
              <a:t> </a:t>
            </a:r>
            <a:r>
              <a:rPr lang="en-US" sz="2250">
                <a:solidFill>
                  <a:schemeClr val="dk1"/>
                </a:solidFill>
              </a:rPr>
              <a:t>gebaseerd op de </a:t>
            </a:r>
            <a:r>
              <a:rPr lang="en-US" sz="2250" b="1" i="0" u="none" strike="noStrike" cap="none" baseline="0">
                <a:solidFill>
                  <a:schemeClr val="dk1"/>
                </a:solidFill>
                <a:latin typeface="Comic Sans MS"/>
                <a:ea typeface="Comic Sans MS"/>
                <a:cs typeface="Comic Sans MS"/>
                <a:sym typeface="Comic Sans MS"/>
              </a:rPr>
              <a:t>Java programmeertaal</a:t>
            </a:r>
            <a:r>
              <a:rPr lang="en-US" sz="2250" b="0" i="0" u="none" strike="noStrike" cap="none" baseline="0">
                <a:solidFill>
                  <a:schemeClr val="dk1"/>
                </a:solidFill>
                <a:latin typeface="Comic Sans MS"/>
                <a:ea typeface="Comic Sans MS"/>
                <a:cs typeface="Comic Sans MS"/>
                <a:sym typeface="Comic Sans MS"/>
              </a:rPr>
              <a:t>.</a:t>
            </a:r>
          </a:p>
          <a:p>
            <a:endParaRPr lang="en-US" sz="2250" b="0" i="0" u="none" strike="noStrike" cap="none" baseline="0">
              <a:solidFill>
                <a:schemeClr val="dk1"/>
              </a:solidFill>
              <a:latin typeface="Comic Sans MS"/>
              <a:ea typeface="Comic Sans MS"/>
              <a:cs typeface="Comic Sans MS"/>
              <a:sym typeface="Comic Sans MS"/>
            </a:endParaRPr>
          </a:p>
          <a:p>
            <a:pPr marL="342900" marR="0" lvl="0" indent="-342900" algn="l" rtl="0">
              <a:spcBef>
                <a:spcPts val="640"/>
              </a:spcBef>
              <a:buClr>
                <a:schemeClr val="dk1"/>
              </a:buClr>
              <a:buSzPct val="137681"/>
              <a:buFont typeface="Arial"/>
              <a:buChar char="•"/>
            </a:pPr>
            <a:r>
              <a:rPr lang="en-US" sz="2250">
                <a:solidFill>
                  <a:schemeClr val="dk1"/>
                </a:solidFill>
              </a:rPr>
              <a:t>Is gemaakt om de </a:t>
            </a:r>
            <a:r>
              <a:rPr lang="en-US" sz="2250" b="1">
                <a:solidFill>
                  <a:schemeClr val="dk1"/>
                </a:solidFill>
              </a:rPr>
              <a:t>Java taal te leren kennen</a:t>
            </a:r>
            <a:r>
              <a:rPr lang="en-US" sz="2250">
                <a:solidFill>
                  <a:schemeClr val="dk1"/>
                </a:solidFill>
              </a:rPr>
              <a:t>.</a:t>
            </a:r>
          </a:p>
          <a:p>
            <a:endParaRPr lang="en-US" sz="2250">
              <a:solidFill>
                <a:schemeClr val="dk1"/>
              </a:solidFill>
            </a:endParaRPr>
          </a:p>
          <a:p>
            <a:pPr marL="342900" marR="0" lvl="0" indent="-342900" algn="l" rtl="0">
              <a:spcBef>
                <a:spcPts val="640"/>
              </a:spcBef>
              <a:buClr>
                <a:schemeClr val="dk1"/>
              </a:buClr>
              <a:buSzPct val="137681"/>
              <a:buFont typeface="Arial"/>
              <a:buChar char="•"/>
            </a:pPr>
            <a:r>
              <a:rPr lang="en-US" sz="2250">
                <a:solidFill>
                  <a:schemeClr val="dk1"/>
                </a:solidFill>
              </a:rPr>
              <a:t>Gemakkelijk om </a:t>
            </a:r>
            <a:r>
              <a:rPr lang="en-US" sz="2250" b="1">
                <a:solidFill>
                  <a:schemeClr val="dk1"/>
                </a:solidFill>
              </a:rPr>
              <a:t>2D games</a:t>
            </a:r>
            <a:r>
              <a:rPr lang="en-US" sz="2250">
                <a:solidFill>
                  <a:schemeClr val="dk1"/>
                </a:solidFill>
              </a:rPr>
              <a:t> te maken.</a:t>
            </a:r>
          </a:p>
          <a:p>
            <a:endParaRPr lang="en-US" sz="2250">
              <a:solidFill>
                <a:schemeClr val="dk1"/>
              </a:solidFill>
            </a:endParaRPr>
          </a:p>
          <a:p>
            <a:pPr marL="342900" marR="0" lvl="0" indent="-342900" algn="l" rtl="0">
              <a:spcBef>
                <a:spcPts val="640"/>
              </a:spcBef>
              <a:buClr>
                <a:schemeClr val="dk1"/>
              </a:buClr>
              <a:buSzPct val="137681"/>
              <a:buFont typeface="Arial"/>
              <a:buChar char="•"/>
            </a:pPr>
            <a:r>
              <a:rPr lang="en-US" sz="2250" b="0" i="0" u="none" strike="noStrike" cap="none" baseline="0">
                <a:solidFill>
                  <a:schemeClr val="dk1"/>
                </a:solidFill>
                <a:latin typeface="Comic Sans MS"/>
                <a:ea typeface="Comic Sans MS"/>
                <a:cs typeface="Comic Sans MS"/>
                <a:sym typeface="Comic Sans MS"/>
              </a:rPr>
              <a:t>Greenfoot is gratis b</a:t>
            </a:r>
            <a:r>
              <a:rPr lang="en-US" sz="2250">
                <a:solidFill>
                  <a:schemeClr val="dk1"/>
                </a:solidFill>
              </a:rPr>
              <a:t>eschikbaar voor </a:t>
            </a:r>
            <a:r>
              <a:rPr lang="en-US" sz="2250" b="0" i="0" u="none" strike="noStrike" cap="none" baseline="0">
                <a:solidFill>
                  <a:schemeClr val="dk1"/>
                </a:solidFill>
                <a:latin typeface="Comic Sans MS"/>
                <a:ea typeface="Comic Sans MS"/>
                <a:cs typeface="Comic Sans MS"/>
                <a:sym typeface="Comic Sans MS"/>
              </a:rPr>
              <a:t>Microsoft Windows, Mac OS X, and Linux.</a:t>
            </a:r>
          </a:p>
          <a:p>
            <a:endParaRPr lang="en-US" sz="2250" b="0" i="0" u="none" strike="noStrike" cap="none" baseline="0">
              <a:solidFill>
                <a:schemeClr val="dk1"/>
              </a:solidFill>
              <a:latin typeface="Comic Sans MS"/>
              <a:ea typeface="Comic Sans MS"/>
              <a:cs typeface="Comic Sans MS"/>
              <a:sym typeface="Comic Sans MS"/>
            </a:endParaRPr>
          </a:p>
          <a:p>
            <a:pPr marL="342900" marR="0" lvl="0" indent="-342900" algn="l" rtl="0">
              <a:spcBef>
                <a:spcPts val="640"/>
              </a:spcBef>
              <a:buClr>
                <a:schemeClr val="dk1"/>
              </a:buClr>
              <a:buSzPct val="137681"/>
              <a:buFont typeface="Arial"/>
              <a:buChar char="•"/>
            </a:pPr>
            <a:r>
              <a:rPr lang="en-US" sz="2250" b="0" i="0" u="sng" strike="noStrike" cap="none" baseline="0">
                <a:solidFill>
                  <a:schemeClr val="hlink"/>
                </a:solidFill>
                <a:latin typeface="Comic Sans MS"/>
                <a:ea typeface="Comic Sans MS"/>
                <a:cs typeface="Comic Sans MS"/>
                <a:sym typeface="Comic Sans MS"/>
                <a:hlinkClick r:id="rId3"/>
              </a:rPr>
              <a:t>http://www.greenfoot.org/</a:t>
            </a:r>
            <a:r>
              <a:rPr lang="en-US" sz="2250" b="0" i="0" u="none" strike="noStrike" cap="none" baseline="0">
                <a:solidFill>
                  <a:schemeClr val="dk1"/>
                </a:solidFill>
                <a:latin typeface="Comic Sans MS"/>
                <a:ea typeface="Comic Sans MS"/>
                <a:cs typeface="Comic Sans MS"/>
                <a:sym typeface="Comic Sans MS"/>
              </a:rPr>
              <a:t> </a:t>
            </a:r>
          </a:p>
          <a:p>
            <a:endParaRPr lang="en-US" sz="2250" b="0" i="0" u="none" strike="noStrike" cap="none" baseline="0">
              <a:solidFill>
                <a:schemeClr val="dk1"/>
              </a:solidFill>
              <a:latin typeface="Comic Sans MS"/>
              <a:ea typeface="Comic Sans MS"/>
              <a:cs typeface="Comic Sans MS"/>
              <a:sym typeface="Comic Sans MS"/>
            </a:endParaRPr>
          </a:p>
        </p:txBody>
      </p:sp>
      <p:sp>
        <p:nvSpPr>
          <p:cNvPr id="90" name="Shape 90"/>
          <p:cNvSpPr/>
          <p:nvPr/>
        </p:nvSpPr>
        <p:spPr>
          <a:xfrm>
            <a:off x="35495" y="2348880"/>
            <a:ext cx="2088232" cy="3024336"/>
          </a:xfrm>
          <a:prstGeom prst="rect">
            <a:avLst/>
          </a:prstGeom>
          <a:blipFill>
            <a:blip r:embed="rId4"/>
            <a:stretch>
              <a:fillRect/>
            </a:stretch>
          </a:blipFill>
        </p:spPr>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10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txBox="1">
            <a:spLocks noGrp="1"/>
          </p:cNvSpPr>
          <p:nvPr>
            <p:ph type="title"/>
          </p:nvPr>
        </p:nvSpPr>
        <p:spPr>
          <a:xfrm>
            <a:off x="2681190" y="274637"/>
            <a:ext cx="6005609" cy="1143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omic Sans MS"/>
              <a:buNone/>
            </a:pPr>
            <a:r>
              <a:rPr lang="en-US" sz="4400">
                <a:solidFill>
                  <a:schemeClr val="dk1"/>
                </a:solidFill>
              </a:rPr>
              <a:t>Klasse</a:t>
            </a:r>
            <a:r>
              <a:rPr lang="en-US" sz="4400" b="0" i="0" u="none" strike="noStrike" cap="none" baseline="0">
                <a:solidFill>
                  <a:schemeClr val="dk1"/>
                </a:solidFill>
                <a:latin typeface="Comic Sans MS"/>
                <a:ea typeface="Comic Sans MS"/>
                <a:cs typeface="Comic Sans MS"/>
                <a:sym typeface="Comic Sans MS"/>
              </a:rPr>
              <a:t> SnakeBody</a:t>
            </a:r>
          </a:p>
        </p:txBody>
      </p:sp>
      <p:sp>
        <p:nvSpPr>
          <p:cNvPr id="252" name="Shape 252"/>
          <p:cNvSpPr txBox="1">
            <a:spLocks noGrp="1"/>
          </p:cNvSpPr>
          <p:nvPr>
            <p:ph type="sldNum" idx="12"/>
          </p:nvPr>
        </p:nvSpPr>
        <p:spPr>
          <a:xfrm>
            <a:off x="6553200" y="6356350"/>
            <a:ext cx="2133599" cy="365125"/>
          </a:xfrm>
          <a:prstGeom prst="rect">
            <a:avLst/>
          </a:prstGeom>
          <a:noFill/>
          <a:ln>
            <a:noFill/>
          </a:ln>
        </p:spPr>
        <p:txBody>
          <a:bodyPr lIns="91425" tIns="45700" rIns="91425" bIns="45700" anchor="t" anchorCtr="0">
            <a:noAutofit/>
          </a:bodyPr>
          <a:lstStyle/>
          <a:p>
            <a:pPr marL="0" marR="0" lvl="0" indent="0" algn="r" rtl="0">
              <a:buSzPct val="25000"/>
              <a:buNone/>
            </a:pPr>
            <a:r>
              <a:rPr lang="en-US"/>
              <a:t> </a:t>
            </a:r>
          </a:p>
        </p:txBody>
      </p:sp>
      <p:sp>
        <p:nvSpPr>
          <p:cNvPr id="253" name="Shape 253"/>
          <p:cNvSpPr txBox="1">
            <a:spLocks noGrp="1"/>
          </p:cNvSpPr>
          <p:nvPr>
            <p:ph type="ftr" idx="11"/>
          </p:nvPr>
        </p:nvSpPr>
        <p:spPr>
          <a:xfrm>
            <a:off x="3124200" y="6356350"/>
            <a:ext cx="2895600" cy="365125"/>
          </a:xfrm>
          <a:prstGeom prst="rect">
            <a:avLst/>
          </a:prstGeom>
          <a:noFill/>
          <a:ln>
            <a:noFill/>
          </a:ln>
        </p:spPr>
        <p:txBody>
          <a:bodyPr lIns="91425" tIns="45700" rIns="91425" bIns="45700" anchor="t" anchorCtr="0">
            <a:noAutofit/>
          </a:bodyPr>
          <a:lstStyle/>
          <a:p>
            <a:endParaRPr/>
          </a:p>
        </p:txBody>
      </p:sp>
      <p:sp>
        <p:nvSpPr>
          <p:cNvPr id="254" name="Shape 254"/>
          <p:cNvSpPr/>
          <p:nvPr/>
        </p:nvSpPr>
        <p:spPr>
          <a:xfrm>
            <a:off x="490285" y="1465898"/>
            <a:ext cx="1945509" cy="2140649"/>
          </a:xfrm>
          <a:prstGeom prst="rect">
            <a:avLst/>
          </a:prstGeom>
          <a:blipFill>
            <a:blip r:embed="rId3"/>
            <a:stretch>
              <a:fillRect/>
            </a:stretch>
          </a:blipFill>
        </p:spPr>
      </p:sp>
      <p:sp>
        <p:nvSpPr>
          <p:cNvPr id="255" name="Shape 255"/>
          <p:cNvSpPr/>
          <p:nvPr/>
        </p:nvSpPr>
        <p:spPr>
          <a:xfrm>
            <a:off x="1649134" y="1841817"/>
            <a:ext cx="4752967" cy="4328283"/>
          </a:xfrm>
          <a:prstGeom prst="rect">
            <a:avLst/>
          </a:prstGeom>
          <a:blipFill>
            <a:blip r:embed="rId4"/>
            <a:stretch>
              <a:fillRect/>
            </a:stretch>
          </a:blipFill>
        </p:spPr>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5"/>
                                        </p:tgtEl>
                                        <p:attrNameLst>
                                          <p:attrName>style.visibility</p:attrName>
                                        </p:attrNameLst>
                                      </p:cBhvr>
                                      <p:to>
                                        <p:strVal val="visible"/>
                                      </p:to>
                                    </p:set>
                                    <p:animEffect transition="in" filter="fade">
                                      <p:cBhvr>
                                        <p:cTn id="7" dur="10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a:spLocks noGrp="1"/>
          </p:cNvSpPr>
          <p:nvPr>
            <p:ph type="title"/>
          </p:nvPr>
        </p:nvSpPr>
        <p:spPr>
          <a:xfrm>
            <a:off x="2046236" y="274650"/>
            <a:ext cx="7610100" cy="1143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omic Sans MS"/>
              <a:buNone/>
            </a:pPr>
            <a:r>
              <a:rPr lang="en-US" sz="3600" b="0" i="0" u="none" strike="noStrike" cap="none" baseline="0" dirty="0" err="1">
                <a:solidFill>
                  <a:schemeClr val="dk1"/>
                </a:solidFill>
                <a:latin typeface="Comic Sans MS"/>
                <a:ea typeface="Comic Sans MS"/>
                <a:cs typeface="Comic Sans MS"/>
                <a:sym typeface="Comic Sans MS"/>
              </a:rPr>
              <a:t>SnakeWorld</a:t>
            </a:r>
            <a:r>
              <a:rPr lang="en-US" sz="4000" b="0" i="0" u="none" strike="noStrike" cap="none" baseline="0" dirty="0">
                <a:solidFill>
                  <a:schemeClr val="dk1"/>
                </a:solidFill>
                <a:sym typeface="Comic Sans MS"/>
              </a:rPr>
              <a:t> </a:t>
            </a:r>
            <a:r>
              <a:rPr lang="en-US" sz="4000" dirty="0" err="1">
                <a:solidFill>
                  <a:schemeClr val="dk1"/>
                </a:solidFill>
              </a:rPr>
              <a:t>veranderingen</a:t>
            </a:r>
            <a:endParaRPr lang="en-US" sz="4000" dirty="0">
              <a:solidFill>
                <a:schemeClr val="dk1"/>
              </a:solidFill>
            </a:endParaRPr>
          </a:p>
        </p:txBody>
      </p:sp>
      <p:sp>
        <p:nvSpPr>
          <p:cNvPr id="262" name="Shape 262"/>
          <p:cNvSpPr txBox="1">
            <a:spLocks noGrp="1"/>
          </p:cNvSpPr>
          <p:nvPr>
            <p:ph type="sldNum" idx="12"/>
          </p:nvPr>
        </p:nvSpPr>
        <p:spPr>
          <a:xfrm>
            <a:off x="6553200" y="6356350"/>
            <a:ext cx="2133599" cy="365125"/>
          </a:xfrm>
          <a:prstGeom prst="rect">
            <a:avLst/>
          </a:prstGeom>
          <a:noFill/>
          <a:ln>
            <a:noFill/>
          </a:ln>
        </p:spPr>
        <p:txBody>
          <a:bodyPr lIns="91425" tIns="45700" rIns="91425" bIns="45700" anchor="t" anchorCtr="0">
            <a:noAutofit/>
          </a:bodyPr>
          <a:lstStyle/>
          <a:p>
            <a:pPr marL="0" marR="0" lvl="0" indent="0" algn="r" rtl="0">
              <a:buSzPct val="25000"/>
              <a:buNone/>
            </a:pPr>
            <a:r>
              <a:rPr lang="en-US"/>
              <a:t> </a:t>
            </a:r>
          </a:p>
        </p:txBody>
      </p:sp>
      <p:sp>
        <p:nvSpPr>
          <p:cNvPr id="263" name="Shape 263"/>
          <p:cNvSpPr txBox="1">
            <a:spLocks noGrp="1"/>
          </p:cNvSpPr>
          <p:nvPr>
            <p:ph type="ftr" idx="11"/>
          </p:nvPr>
        </p:nvSpPr>
        <p:spPr>
          <a:xfrm>
            <a:off x="3124200" y="6356350"/>
            <a:ext cx="2895600" cy="365125"/>
          </a:xfrm>
          <a:prstGeom prst="rect">
            <a:avLst/>
          </a:prstGeom>
          <a:noFill/>
          <a:ln>
            <a:noFill/>
          </a:ln>
        </p:spPr>
        <p:txBody>
          <a:bodyPr lIns="91425" tIns="45700" rIns="91425" bIns="45700" anchor="t" anchorCtr="0">
            <a:noAutofit/>
          </a:bodyPr>
          <a:lstStyle/>
          <a:p>
            <a:endParaRPr/>
          </a:p>
        </p:txBody>
      </p:sp>
      <p:sp>
        <p:nvSpPr>
          <p:cNvPr id="264" name="Shape 264"/>
          <p:cNvSpPr/>
          <p:nvPr/>
        </p:nvSpPr>
        <p:spPr>
          <a:xfrm>
            <a:off x="327341" y="1487901"/>
            <a:ext cx="7672858" cy="876251"/>
          </a:xfrm>
          <a:prstGeom prst="rect">
            <a:avLst/>
          </a:prstGeom>
          <a:blipFill>
            <a:blip r:embed="rId3"/>
            <a:stretch>
              <a:fillRect/>
            </a:stretch>
          </a:blipFill>
        </p:spPr>
      </p:sp>
      <p:sp>
        <p:nvSpPr>
          <p:cNvPr id="265" name="Shape 265"/>
          <p:cNvSpPr/>
          <p:nvPr/>
        </p:nvSpPr>
        <p:spPr>
          <a:xfrm>
            <a:off x="885262" y="2652215"/>
            <a:ext cx="2527565" cy="591169"/>
          </a:xfrm>
          <a:prstGeom prst="rect">
            <a:avLst/>
          </a:prstGeom>
          <a:blipFill>
            <a:blip r:embed="rId4"/>
            <a:stretch>
              <a:fillRect/>
            </a:stretch>
          </a:blipFill>
        </p:spPr>
      </p:sp>
      <p:sp>
        <p:nvSpPr>
          <p:cNvPr id="266" name="Shape 266"/>
          <p:cNvSpPr/>
          <p:nvPr/>
        </p:nvSpPr>
        <p:spPr>
          <a:xfrm>
            <a:off x="1562875" y="3533205"/>
            <a:ext cx="4456924" cy="1774743"/>
          </a:xfrm>
          <a:prstGeom prst="rect">
            <a:avLst/>
          </a:prstGeom>
          <a:blipFill>
            <a:blip r:embed="rId5"/>
            <a:stretch>
              <a:fillRect/>
            </a:stretch>
          </a:blipFill>
        </p:spPr>
      </p:sp>
      <p:sp>
        <p:nvSpPr>
          <p:cNvPr id="267" name="Shape 267"/>
          <p:cNvSpPr/>
          <p:nvPr/>
        </p:nvSpPr>
        <p:spPr>
          <a:xfrm>
            <a:off x="5762201" y="3947130"/>
            <a:ext cx="2924599" cy="2200614"/>
          </a:xfrm>
          <a:prstGeom prst="rect">
            <a:avLst/>
          </a:prstGeom>
          <a:blipFill>
            <a:blip r:embed="rId6"/>
            <a:stretch>
              <a:fillRect/>
            </a:stretch>
          </a:blipFill>
        </p:spPr>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5"/>
                                        </p:tgtEl>
                                        <p:attrNameLst>
                                          <p:attrName>style.visibility</p:attrName>
                                        </p:attrNameLst>
                                      </p:cBhvr>
                                      <p:to>
                                        <p:strVal val="visible"/>
                                      </p:to>
                                    </p:set>
                                    <p:animEffect transition="in" filter="fade">
                                      <p:cBhvr>
                                        <p:cTn id="7" dur="1000"/>
                                        <p:tgtEl>
                                          <p:spTgt spid="2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6"/>
                                        </p:tgtEl>
                                        <p:attrNameLst>
                                          <p:attrName>style.visibility</p:attrName>
                                        </p:attrNameLst>
                                      </p:cBhvr>
                                      <p:to>
                                        <p:strVal val="visible"/>
                                      </p:to>
                                    </p:set>
                                    <p:animEffect transition="in" filter="fade">
                                      <p:cBhvr>
                                        <p:cTn id="12" dur="1000"/>
                                        <p:tgtEl>
                                          <p:spTgt spid="26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7"/>
                                        </p:tgtEl>
                                        <p:attrNameLst>
                                          <p:attrName>style.visibility</p:attrName>
                                        </p:attrNameLst>
                                      </p:cBhvr>
                                      <p:to>
                                        <p:strVal val="visible"/>
                                      </p:to>
                                    </p:set>
                                    <p:animEffect transition="in" filter="fade">
                                      <p:cBhvr>
                                        <p:cTn id="17" dur="1000"/>
                                        <p:tgtEl>
                                          <p:spTgt spid="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Shape 273"/>
          <p:cNvSpPr txBox="1">
            <a:spLocks noGrp="1"/>
          </p:cNvSpPr>
          <p:nvPr>
            <p:ph type="title"/>
          </p:nvPr>
        </p:nvSpPr>
        <p:spPr>
          <a:xfrm>
            <a:off x="2681190" y="274637"/>
            <a:ext cx="6005609" cy="1143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omic Sans MS"/>
              <a:buNone/>
            </a:pPr>
            <a:r>
              <a:rPr lang="en-US" sz="4400">
                <a:solidFill>
                  <a:schemeClr val="dk1"/>
                </a:solidFill>
              </a:rPr>
              <a:t>Beweging</a:t>
            </a:r>
          </a:p>
        </p:txBody>
      </p:sp>
      <p:sp>
        <p:nvSpPr>
          <p:cNvPr id="274" name="Shape 274"/>
          <p:cNvSpPr txBox="1">
            <a:spLocks noGrp="1"/>
          </p:cNvSpPr>
          <p:nvPr>
            <p:ph type="sldNum" idx="12"/>
          </p:nvPr>
        </p:nvSpPr>
        <p:spPr>
          <a:xfrm>
            <a:off x="6553200" y="6356350"/>
            <a:ext cx="2133599" cy="365125"/>
          </a:xfrm>
          <a:prstGeom prst="rect">
            <a:avLst/>
          </a:prstGeom>
          <a:noFill/>
          <a:ln>
            <a:noFill/>
          </a:ln>
        </p:spPr>
        <p:txBody>
          <a:bodyPr lIns="91425" tIns="45700" rIns="91425" bIns="45700" anchor="t" anchorCtr="0">
            <a:noAutofit/>
          </a:bodyPr>
          <a:lstStyle/>
          <a:p>
            <a:pPr marL="0" marR="0" lvl="0" indent="0" algn="r" rtl="0">
              <a:buSzPct val="25000"/>
              <a:buNone/>
            </a:pPr>
            <a:r>
              <a:rPr lang="en-US"/>
              <a:t> </a:t>
            </a:r>
          </a:p>
        </p:txBody>
      </p:sp>
      <p:sp>
        <p:nvSpPr>
          <p:cNvPr id="275" name="Shape 275"/>
          <p:cNvSpPr txBox="1">
            <a:spLocks noGrp="1"/>
          </p:cNvSpPr>
          <p:nvPr>
            <p:ph type="ftr" idx="11"/>
          </p:nvPr>
        </p:nvSpPr>
        <p:spPr>
          <a:xfrm>
            <a:off x="3124200" y="6356350"/>
            <a:ext cx="2895600" cy="365125"/>
          </a:xfrm>
          <a:prstGeom prst="rect">
            <a:avLst/>
          </a:prstGeom>
          <a:noFill/>
          <a:ln>
            <a:noFill/>
          </a:ln>
        </p:spPr>
        <p:txBody>
          <a:bodyPr lIns="91425" tIns="45700" rIns="91425" bIns="45700" anchor="t" anchorCtr="0">
            <a:noAutofit/>
          </a:bodyPr>
          <a:lstStyle/>
          <a:p>
            <a:endParaRPr/>
          </a:p>
        </p:txBody>
      </p:sp>
      <p:sp>
        <p:nvSpPr>
          <p:cNvPr id="276" name="Shape 276"/>
          <p:cNvSpPr/>
          <p:nvPr/>
        </p:nvSpPr>
        <p:spPr>
          <a:xfrm>
            <a:off x="267448" y="1550425"/>
            <a:ext cx="5756909" cy="943609"/>
          </a:xfrm>
          <a:prstGeom prst="rect">
            <a:avLst/>
          </a:prstGeom>
          <a:blipFill>
            <a:blip r:embed="rId3"/>
            <a:stretch>
              <a:fillRect/>
            </a:stretch>
          </a:blipFill>
        </p:spPr>
      </p:sp>
      <p:sp>
        <p:nvSpPr>
          <p:cNvPr id="277" name="Shape 277"/>
          <p:cNvSpPr/>
          <p:nvPr/>
        </p:nvSpPr>
        <p:spPr>
          <a:xfrm>
            <a:off x="1664424" y="2553153"/>
            <a:ext cx="4354688" cy="2683153"/>
          </a:xfrm>
          <a:prstGeom prst="rect">
            <a:avLst/>
          </a:prstGeom>
          <a:blipFill>
            <a:blip r:embed="rId4"/>
            <a:stretch>
              <a:fillRect/>
            </a:stretch>
          </a:blipFill>
        </p:spPr>
      </p:sp>
      <p:sp>
        <p:nvSpPr>
          <p:cNvPr id="278" name="Shape 278"/>
          <p:cNvSpPr/>
          <p:nvPr/>
        </p:nvSpPr>
        <p:spPr>
          <a:xfrm>
            <a:off x="4730775" y="3334319"/>
            <a:ext cx="4230865" cy="3215878"/>
          </a:xfrm>
          <a:prstGeom prst="rect">
            <a:avLst/>
          </a:prstGeom>
          <a:blipFill>
            <a:blip r:embed="rId5"/>
            <a:stretch>
              <a:fillRect/>
            </a:stretch>
          </a:blipFill>
        </p:spPr>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7"/>
                                        </p:tgtEl>
                                        <p:attrNameLst>
                                          <p:attrName>style.visibility</p:attrName>
                                        </p:attrNameLst>
                                      </p:cBhvr>
                                      <p:to>
                                        <p:strVal val="visible"/>
                                      </p:to>
                                    </p:set>
                                    <p:animEffect transition="in" filter="fade">
                                      <p:cBhvr>
                                        <p:cTn id="7" dur="1000"/>
                                        <p:tgtEl>
                                          <p:spTgt spid="27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8"/>
                                        </p:tgtEl>
                                        <p:attrNameLst>
                                          <p:attrName>style.visibility</p:attrName>
                                        </p:attrNameLst>
                                      </p:cBhvr>
                                      <p:to>
                                        <p:strVal val="visible"/>
                                      </p:to>
                                    </p:set>
                                    <p:animEffect transition="in" filter="fade">
                                      <p:cBhvr>
                                        <p:cTn id="12" dur="1000"/>
                                        <p:tgtEl>
                                          <p:spTgt spid="2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a:spLocks noGrp="1"/>
          </p:cNvSpPr>
          <p:nvPr>
            <p:ph type="title"/>
          </p:nvPr>
        </p:nvSpPr>
        <p:spPr>
          <a:xfrm>
            <a:off x="2681190" y="274637"/>
            <a:ext cx="6005609" cy="1143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omic Sans MS"/>
              <a:buNone/>
            </a:pPr>
            <a:r>
              <a:rPr lang="en-US" sz="4400" b="0" i="0" u="none" strike="noStrike" cap="none" baseline="0">
                <a:solidFill>
                  <a:schemeClr val="dk1"/>
                </a:solidFill>
                <a:latin typeface="Comic Sans MS"/>
                <a:ea typeface="Comic Sans MS"/>
                <a:cs typeface="Comic Sans MS"/>
                <a:sym typeface="Comic Sans MS"/>
              </a:rPr>
              <a:t>If uitdrukking</a:t>
            </a:r>
          </a:p>
        </p:txBody>
      </p:sp>
      <p:sp>
        <p:nvSpPr>
          <p:cNvPr id="285" name="Shape 285"/>
          <p:cNvSpPr txBox="1">
            <a:spLocks noGrp="1"/>
          </p:cNvSpPr>
          <p:nvPr>
            <p:ph type="sldNum" idx="12"/>
          </p:nvPr>
        </p:nvSpPr>
        <p:spPr>
          <a:xfrm>
            <a:off x="6553200" y="6356350"/>
            <a:ext cx="2133599" cy="365125"/>
          </a:xfrm>
          <a:prstGeom prst="rect">
            <a:avLst/>
          </a:prstGeom>
          <a:noFill/>
          <a:ln>
            <a:noFill/>
          </a:ln>
        </p:spPr>
        <p:txBody>
          <a:bodyPr lIns="91425" tIns="45700" rIns="91425" bIns="45700" anchor="t" anchorCtr="0">
            <a:noAutofit/>
          </a:bodyPr>
          <a:lstStyle/>
          <a:p>
            <a:pPr marL="0" marR="0" lvl="0" indent="0" algn="r" rtl="0">
              <a:buSzPct val="25000"/>
              <a:buNone/>
            </a:pPr>
            <a:r>
              <a:rPr lang="en-US"/>
              <a:t> </a:t>
            </a:r>
          </a:p>
        </p:txBody>
      </p:sp>
      <p:sp>
        <p:nvSpPr>
          <p:cNvPr id="286" name="Shape 286"/>
          <p:cNvSpPr txBox="1">
            <a:spLocks noGrp="1"/>
          </p:cNvSpPr>
          <p:nvPr>
            <p:ph type="ftr" idx="11"/>
          </p:nvPr>
        </p:nvSpPr>
        <p:spPr>
          <a:xfrm>
            <a:off x="3124200" y="6356350"/>
            <a:ext cx="2895600" cy="365125"/>
          </a:xfrm>
          <a:prstGeom prst="rect">
            <a:avLst/>
          </a:prstGeom>
          <a:noFill/>
          <a:ln>
            <a:noFill/>
          </a:ln>
        </p:spPr>
        <p:txBody>
          <a:bodyPr lIns="91425" tIns="45700" rIns="91425" bIns="45700" anchor="t" anchorCtr="0">
            <a:noAutofit/>
          </a:bodyPr>
          <a:lstStyle/>
          <a:p>
            <a:endParaRPr/>
          </a:p>
        </p:txBody>
      </p:sp>
      <p:sp>
        <p:nvSpPr>
          <p:cNvPr id="287" name="Shape 287"/>
          <p:cNvSpPr/>
          <p:nvPr/>
        </p:nvSpPr>
        <p:spPr>
          <a:xfrm>
            <a:off x="520700" y="1728788"/>
            <a:ext cx="6032500" cy="622300"/>
          </a:xfrm>
          <a:prstGeom prst="rect">
            <a:avLst/>
          </a:prstGeom>
          <a:blipFill>
            <a:blip r:embed="rId3"/>
            <a:stretch>
              <a:fillRect/>
            </a:stretch>
          </a:blipFill>
        </p:spPr>
      </p:sp>
      <p:sp>
        <p:nvSpPr>
          <p:cNvPr id="288" name="Shape 288"/>
          <p:cNvSpPr/>
          <p:nvPr/>
        </p:nvSpPr>
        <p:spPr>
          <a:xfrm>
            <a:off x="3935135" y="1095750"/>
            <a:ext cx="2896813" cy="2510673"/>
          </a:xfrm>
          <a:prstGeom prst="rect">
            <a:avLst/>
          </a:prstGeom>
          <a:blipFill>
            <a:blip r:embed="rId4"/>
            <a:stretch>
              <a:fillRect/>
            </a:stretch>
          </a:blipFill>
        </p:spPr>
      </p:sp>
      <p:sp>
        <p:nvSpPr>
          <p:cNvPr id="289" name="Shape 289"/>
          <p:cNvSpPr/>
          <p:nvPr/>
        </p:nvSpPr>
        <p:spPr>
          <a:xfrm>
            <a:off x="520700" y="4685160"/>
            <a:ext cx="6032500" cy="952500"/>
          </a:xfrm>
          <a:prstGeom prst="rect">
            <a:avLst/>
          </a:prstGeom>
          <a:blipFill>
            <a:blip r:embed="rId5"/>
            <a:stretch>
              <a:fillRect/>
            </a:stretch>
          </a:blipFill>
        </p:spPr>
      </p:sp>
      <p:sp>
        <p:nvSpPr>
          <p:cNvPr id="290" name="Shape 290"/>
          <p:cNvSpPr/>
          <p:nvPr/>
        </p:nvSpPr>
        <p:spPr>
          <a:xfrm>
            <a:off x="3935135" y="4111273"/>
            <a:ext cx="2659379" cy="1896745"/>
          </a:xfrm>
          <a:prstGeom prst="rect">
            <a:avLst/>
          </a:prstGeom>
          <a:blipFill>
            <a:blip r:embed="rId6"/>
            <a:stretch>
              <a:fillRect/>
            </a:stretch>
          </a:blipFill>
        </p:spPr>
      </p:sp>
    </p:spTree>
  </p:cSld>
  <p:clrMapOvr>
    <a:masterClrMapping/>
  </p:clrMapOvr>
  <p:transition xmlns:p14="http://schemas.microsoft.com/office/powerpoint/2010/mai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Shape 297"/>
          <p:cNvSpPr txBox="1">
            <a:spLocks noGrp="1"/>
          </p:cNvSpPr>
          <p:nvPr>
            <p:ph type="title"/>
          </p:nvPr>
        </p:nvSpPr>
        <p:spPr>
          <a:xfrm>
            <a:off x="2681205" y="274650"/>
            <a:ext cx="9144000" cy="1143000"/>
          </a:xfrm>
          <a:prstGeom prst="rect">
            <a:avLst/>
          </a:prstGeom>
          <a:noFill/>
          <a:ln>
            <a:noFill/>
          </a:ln>
        </p:spPr>
        <p:txBody>
          <a:bodyPr lIns="91425" tIns="45700" rIns="91425" bIns="45700" anchor="t" anchorCtr="0">
            <a:noAutofit/>
          </a:bodyPr>
          <a:lstStyle/>
          <a:p>
            <a:pPr marL="0" marR="0" lvl="0" indent="0" rtl="0">
              <a:spcBef>
                <a:spcPts val="0"/>
              </a:spcBef>
              <a:buClr>
                <a:schemeClr val="dk1"/>
              </a:buClr>
              <a:buSzPct val="25000"/>
              <a:buFont typeface="Comic Sans MS"/>
              <a:buNone/>
            </a:pPr>
            <a:r>
              <a:rPr lang="en-US" sz="4400" dirty="0">
                <a:solidFill>
                  <a:schemeClr val="dk1"/>
                </a:solidFill>
              </a:rPr>
              <a:t>De </a:t>
            </a:r>
            <a:r>
              <a:rPr lang="en-US" sz="4400" dirty="0" err="1">
                <a:solidFill>
                  <a:schemeClr val="dk1"/>
                </a:solidFill>
              </a:rPr>
              <a:t>grootte</a:t>
            </a:r>
            <a:r>
              <a:rPr lang="en-US" sz="4400" dirty="0">
                <a:solidFill>
                  <a:schemeClr val="dk1"/>
                </a:solidFill>
              </a:rPr>
              <a:t> van de slang</a:t>
            </a:r>
          </a:p>
        </p:txBody>
      </p:sp>
      <p:sp>
        <p:nvSpPr>
          <p:cNvPr id="298" name="Shape 298"/>
          <p:cNvSpPr txBox="1">
            <a:spLocks noGrp="1"/>
          </p:cNvSpPr>
          <p:nvPr>
            <p:ph type="sldNum" idx="12"/>
          </p:nvPr>
        </p:nvSpPr>
        <p:spPr>
          <a:xfrm>
            <a:off x="6553200" y="6356350"/>
            <a:ext cx="2133599" cy="365125"/>
          </a:xfrm>
          <a:prstGeom prst="rect">
            <a:avLst/>
          </a:prstGeom>
          <a:noFill/>
          <a:ln>
            <a:noFill/>
          </a:ln>
        </p:spPr>
        <p:txBody>
          <a:bodyPr lIns="91425" tIns="45700" rIns="91425" bIns="45700" anchor="t" anchorCtr="0">
            <a:noAutofit/>
          </a:bodyPr>
          <a:lstStyle/>
          <a:p>
            <a:pPr marL="0" marR="0" lvl="0" indent="0" algn="r" rtl="0">
              <a:buSzPct val="25000"/>
              <a:buNone/>
            </a:pPr>
            <a:r>
              <a:rPr lang="en-US"/>
              <a:t> </a:t>
            </a:r>
          </a:p>
        </p:txBody>
      </p:sp>
      <p:sp>
        <p:nvSpPr>
          <p:cNvPr id="299" name="Shape 299"/>
          <p:cNvSpPr txBox="1">
            <a:spLocks noGrp="1"/>
          </p:cNvSpPr>
          <p:nvPr>
            <p:ph type="ftr" idx="11"/>
          </p:nvPr>
        </p:nvSpPr>
        <p:spPr>
          <a:xfrm>
            <a:off x="3124200" y="6356350"/>
            <a:ext cx="2895600" cy="365125"/>
          </a:xfrm>
          <a:prstGeom prst="rect">
            <a:avLst/>
          </a:prstGeom>
          <a:noFill/>
          <a:ln>
            <a:noFill/>
          </a:ln>
        </p:spPr>
        <p:txBody>
          <a:bodyPr lIns="91425" tIns="45700" rIns="91425" bIns="45700" anchor="t" anchorCtr="0">
            <a:noAutofit/>
          </a:bodyPr>
          <a:lstStyle/>
          <a:p>
            <a:endParaRPr/>
          </a:p>
        </p:txBody>
      </p:sp>
      <p:sp>
        <p:nvSpPr>
          <p:cNvPr id="300" name="Shape 300"/>
          <p:cNvSpPr/>
          <p:nvPr/>
        </p:nvSpPr>
        <p:spPr>
          <a:xfrm>
            <a:off x="337478" y="1417637"/>
            <a:ext cx="5719074" cy="1128874"/>
          </a:xfrm>
          <a:prstGeom prst="rect">
            <a:avLst/>
          </a:prstGeom>
          <a:blipFill>
            <a:blip r:embed="rId3"/>
            <a:stretch>
              <a:fillRect/>
            </a:stretch>
          </a:blipFill>
        </p:spPr>
      </p:sp>
      <p:sp>
        <p:nvSpPr>
          <p:cNvPr id="301" name="Shape 301"/>
          <p:cNvSpPr/>
          <p:nvPr/>
        </p:nvSpPr>
        <p:spPr>
          <a:xfrm>
            <a:off x="1777153" y="2546513"/>
            <a:ext cx="4162537" cy="3749588"/>
          </a:xfrm>
          <a:prstGeom prst="rect">
            <a:avLst/>
          </a:prstGeom>
          <a:blipFill>
            <a:blip r:embed="rId4"/>
            <a:stretch>
              <a:fillRect/>
            </a:stretch>
          </a:blipFill>
        </p:spPr>
      </p:sp>
      <p:sp>
        <p:nvSpPr>
          <p:cNvPr id="302" name="Shape 302"/>
          <p:cNvSpPr/>
          <p:nvPr/>
        </p:nvSpPr>
        <p:spPr>
          <a:xfrm>
            <a:off x="4996130" y="1619200"/>
            <a:ext cx="4004814" cy="3043977"/>
          </a:xfrm>
          <a:prstGeom prst="rect">
            <a:avLst/>
          </a:prstGeom>
          <a:blipFill>
            <a:blip r:embed="rId5"/>
            <a:stretch>
              <a:fillRect/>
            </a:stretch>
          </a:blipFill>
        </p:spPr>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1"/>
                                        </p:tgtEl>
                                        <p:attrNameLst>
                                          <p:attrName>style.visibility</p:attrName>
                                        </p:attrNameLst>
                                      </p:cBhvr>
                                      <p:to>
                                        <p:strVal val="visible"/>
                                      </p:to>
                                    </p:set>
                                    <p:animEffect transition="in" filter="fade">
                                      <p:cBhvr>
                                        <p:cTn id="7" dur="1000"/>
                                        <p:tgtEl>
                                          <p:spTgt spid="30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2"/>
                                        </p:tgtEl>
                                        <p:attrNameLst>
                                          <p:attrName>style.visibility</p:attrName>
                                        </p:attrNameLst>
                                      </p:cBhvr>
                                      <p:to>
                                        <p:strVal val="visible"/>
                                      </p:to>
                                    </p:set>
                                    <p:animEffect transition="in" filter="fade">
                                      <p:cBhvr>
                                        <p:cTn id="12" dur="1000"/>
                                        <p:tgtEl>
                                          <p:spTgt spid="3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title"/>
          </p:nvPr>
        </p:nvSpPr>
        <p:spPr>
          <a:xfrm>
            <a:off x="2500923" y="274637"/>
            <a:ext cx="6643077" cy="1143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omic Sans MS"/>
              <a:buNone/>
            </a:pPr>
            <a:r>
              <a:rPr lang="en-US" sz="4400">
                <a:solidFill>
                  <a:schemeClr val="dk1"/>
                </a:solidFill>
              </a:rPr>
              <a:t>Van richting veranderen</a:t>
            </a:r>
          </a:p>
        </p:txBody>
      </p:sp>
      <p:sp>
        <p:nvSpPr>
          <p:cNvPr id="309" name="Shape 309"/>
          <p:cNvSpPr txBox="1">
            <a:spLocks noGrp="1"/>
          </p:cNvSpPr>
          <p:nvPr>
            <p:ph type="sldNum" idx="12"/>
          </p:nvPr>
        </p:nvSpPr>
        <p:spPr>
          <a:xfrm>
            <a:off x="6553200" y="6356350"/>
            <a:ext cx="2133599" cy="365125"/>
          </a:xfrm>
          <a:prstGeom prst="rect">
            <a:avLst/>
          </a:prstGeom>
          <a:noFill/>
          <a:ln>
            <a:noFill/>
          </a:ln>
        </p:spPr>
        <p:txBody>
          <a:bodyPr lIns="91425" tIns="45700" rIns="91425" bIns="45700" anchor="t" anchorCtr="0">
            <a:noAutofit/>
          </a:bodyPr>
          <a:lstStyle/>
          <a:p>
            <a:pPr marL="0" marR="0" lvl="0" indent="0" algn="r" rtl="0">
              <a:buSzPct val="25000"/>
              <a:buNone/>
            </a:pPr>
            <a:r>
              <a:rPr lang="en-US"/>
              <a:t> </a:t>
            </a:r>
          </a:p>
        </p:txBody>
      </p:sp>
      <p:sp>
        <p:nvSpPr>
          <p:cNvPr id="310" name="Shape 310"/>
          <p:cNvSpPr txBox="1">
            <a:spLocks noGrp="1"/>
          </p:cNvSpPr>
          <p:nvPr>
            <p:ph type="ftr" idx="11"/>
          </p:nvPr>
        </p:nvSpPr>
        <p:spPr>
          <a:xfrm>
            <a:off x="3124200" y="6356350"/>
            <a:ext cx="2895600" cy="365125"/>
          </a:xfrm>
          <a:prstGeom prst="rect">
            <a:avLst/>
          </a:prstGeom>
          <a:noFill/>
          <a:ln>
            <a:noFill/>
          </a:ln>
        </p:spPr>
        <p:txBody>
          <a:bodyPr lIns="91425" tIns="45700" rIns="91425" bIns="45700" anchor="t" anchorCtr="0">
            <a:noAutofit/>
          </a:bodyPr>
          <a:lstStyle/>
          <a:p>
            <a:endParaRPr/>
          </a:p>
        </p:txBody>
      </p:sp>
      <p:sp>
        <p:nvSpPr>
          <p:cNvPr id="311" name="Shape 311"/>
          <p:cNvSpPr/>
          <p:nvPr/>
        </p:nvSpPr>
        <p:spPr>
          <a:xfrm>
            <a:off x="581252" y="1513912"/>
            <a:ext cx="5230034" cy="2927830"/>
          </a:xfrm>
          <a:prstGeom prst="rect">
            <a:avLst/>
          </a:prstGeom>
          <a:blipFill>
            <a:blip r:embed="rId3"/>
            <a:stretch>
              <a:fillRect/>
            </a:stretch>
          </a:blipFill>
        </p:spPr>
      </p:sp>
      <p:sp>
        <p:nvSpPr>
          <p:cNvPr id="312" name="Shape 312"/>
          <p:cNvSpPr/>
          <p:nvPr/>
        </p:nvSpPr>
        <p:spPr>
          <a:xfrm>
            <a:off x="1616229" y="4604564"/>
            <a:ext cx="3989187" cy="1146256"/>
          </a:xfrm>
          <a:prstGeom prst="rect">
            <a:avLst/>
          </a:prstGeom>
          <a:blipFill>
            <a:blip r:embed="rId4"/>
            <a:stretch>
              <a:fillRect/>
            </a:stretch>
          </a:blipFill>
        </p:spPr>
      </p:sp>
      <p:sp>
        <p:nvSpPr>
          <p:cNvPr id="313" name="Shape 313"/>
          <p:cNvSpPr/>
          <p:nvPr/>
        </p:nvSpPr>
        <p:spPr>
          <a:xfrm>
            <a:off x="4340598" y="2294499"/>
            <a:ext cx="4803401" cy="3650402"/>
          </a:xfrm>
          <a:prstGeom prst="rect">
            <a:avLst/>
          </a:prstGeom>
          <a:blipFill>
            <a:blip r:embed="rId5"/>
            <a:stretch>
              <a:fillRect/>
            </a:stretch>
          </a:blipFill>
        </p:spPr>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2"/>
                                        </p:tgtEl>
                                        <p:attrNameLst>
                                          <p:attrName>style.visibility</p:attrName>
                                        </p:attrNameLst>
                                      </p:cBhvr>
                                      <p:to>
                                        <p:strVal val="visible"/>
                                      </p:to>
                                    </p:set>
                                    <p:animEffect transition="in" filter="fade">
                                      <p:cBhvr>
                                        <p:cTn id="7" dur="1000"/>
                                        <p:tgtEl>
                                          <p:spTgt spid="3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3"/>
                                        </p:tgtEl>
                                        <p:attrNameLst>
                                          <p:attrName>style.visibility</p:attrName>
                                        </p:attrNameLst>
                                      </p:cBhvr>
                                      <p:to>
                                        <p:strVal val="visible"/>
                                      </p:to>
                                    </p:set>
                                    <p:animEffect transition="in" filter="fade">
                                      <p:cBhvr>
                                        <p:cTn id="12" dur="1000"/>
                                        <p:tgtEl>
                                          <p:spTgt spid="3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Shape 319"/>
          <p:cNvSpPr txBox="1">
            <a:spLocks noGrp="1"/>
          </p:cNvSpPr>
          <p:nvPr>
            <p:ph type="title"/>
          </p:nvPr>
        </p:nvSpPr>
        <p:spPr>
          <a:xfrm>
            <a:off x="2681190" y="274637"/>
            <a:ext cx="6005609" cy="1143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omic Sans MS"/>
              <a:buNone/>
            </a:pPr>
            <a:r>
              <a:rPr lang="en-US" sz="4400">
                <a:solidFill>
                  <a:schemeClr val="dk1"/>
                </a:solidFill>
              </a:rPr>
              <a:t>Botsingen</a:t>
            </a:r>
            <a:r>
              <a:rPr lang="en-US" sz="4400" b="0" i="0" u="none" strike="noStrike" cap="none" baseline="0">
                <a:solidFill>
                  <a:schemeClr val="dk1"/>
                </a:solidFill>
                <a:latin typeface="Comic Sans MS"/>
                <a:ea typeface="Comic Sans MS"/>
                <a:cs typeface="Comic Sans MS"/>
                <a:sym typeface="Comic Sans MS"/>
              </a:rPr>
              <a:t> (1)</a:t>
            </a:r>
          </a:p>
        </p:txBody>
      </p:sp>
      <p:sp>
        <p:nvSpPr>
          <p:cNvPr id="320" name="Shape 320"/>
          <p:cNvSpPr txBox="1">
            <a:spLocks noGrp="1"/>
          </p:cNvSpPr>
          <p:nvPr>
            <p:ph type="sldNum" idx="12"/>
          </p:nvPr>
        </p:nvSpPr>
        <p:spPr>
          <a:xfrm>
            <a:off x="6553200" y="6356350"/>
            <a:ext cx="2133599" cy="365125"/>
          </a:xfrm>
          <a:prstGeom prst="rect">
            <a:avLst/>
          </a:prstGeom>
          <a:noFill/>
          <a:ln>
            <a:noFill/>
          </a:ln>
        </p:spPr>
        <p:txBody>
          <a:bodyPr lIns="91425" tIns="45700" rIns="91425" bIns="45700" anchor="t" anchorCtr="0">
            <a:noAutofit/>
          </a:bodyPr>
          <a:lstStyle/>
          <a:p>
            <a:pPr marL="0" marR="0" lvl="0" indent="0" algn="r" rtl="0">
              <a:buSzPct val="25000"/>
              <a:buNone/>
            </a:pPr>
            <a:r>
              <a:rPr lang="en-US"/>
              <a:t> </a:t>
            </a:r>
          </a:p>
        </p:txBody>
      </p:sp>
      <p:sp>
        <p:nvSpPr>
          <p:cNvPr id="321" name="Shape 321"/>
          <p:cNvSpPr txBox="1">
            <a:spLocks noGrp="1"/>
          </p:cNvSpPr>
          <p:nvPr>
            <p:ph type="ftr" idx="11"/>
          </p:nvPr>
        </p:nvSpPr>
        <p:spPr>
          <a:xfrm>
            <a:off x="3124200" y="6356350"/>
            <a:ext cx="2895600" cy="365125"/>
          </a:xfrm>
          <a:prstGeom prst="rect">
            <a:avLst/>
          </a:prstGeom>
          <a:noFill/>
          <a:ln>
            <a:noFill/>
          </a:ln>
        </p:spPr>
        <p:txBody>
          <a:bodyPr lIns="91425" tIns="45700" rIns="91425" bIns="45700" anchor="t" anchorCtr="0">
            <a:noAutofit/>
          </a:bodyPr>
          <a:lstStyle/>
          <a:p>
            <a:endParaRPr/>
          </a:p>
        </p:txBody>
      </p:sp>
      <p:sp>
        <p:nvSpPr>
          <p:cNvPr id="322" name="Shape 322"/>
          <p:cNvSpPr/>
          <p:nvPr/>
        </p:nvSpPr>
        <p:spPr>
          <a:xfrm>
            <a:off x="319339" y="1578804"/>
            <a:ext cx="5756910" cy="1277619"/>
          </a:xfrm>
          <a:prstGeom prst="rect">
            <a:avLst/>
          </a:prstGeom>
          <a:blipFill>
            <a:blip r:embed="rId3"/>
            <a:stretch>
              <a:fillRect/>
            </a:stretch>
          </a:blipFill>
        </p:spPr>
      </p:sp>
      <p:sp>
        <p:nvSpPr>
          <p:cNvPr id="323" name="Shape 323"/>
          <p:cNvSpPr/>
          <p:nvPr/>
        </p:nvSpPr>
        <p:spPr>
          <a:xfrm>
            <a:off x="1381124" y="3019635"/>
            <a:ext cx="2837382" cy="1317901"/>
          </a:xfrm>
          <a:prstGeom prst="rect">
            <a:avLst/>
          </a:prstGeom>
          <a:blipFill>
            <a:blip r:embed="rId4"/>
            <a:stretch>
              <a:fillRect/>
            </a:stretch>
          </a:blipFill>
        </p:spPr>
      </p:sp>
      <p:sp>
        <p:nvSpPr>
          <p:cNvPr id="324" name="Shape 324"/>
          <p:cNvSpPr/>
          <p:nvPr/>
        </p:nvSpPr>
        <p:spPr>
          <a:xfrm>
            <a:off x="2744468" y="4487023"/>
            <a:ext cx="3859530" cy="929340"/>
          </a:xfrm>
          <a:prstGeom prst="rect">
            <a:avLst/>
          </a:prstGeom>
          <a:blipFill>
            <a:blip r:embed="rId5"/>
            <a:stretch>
              <a:fillRect/>
            </a:stretch>
          </a:blipFill>
        </p:spPr>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3"/>
                                        </p:tgtEl>
                                        <p:attrNameLst>
                                          <p:attrName>style.visibility</p:attrName>
                                        </p:attrNameLst>
                                      </p:cBhvr>
                                      <p:to>
                                        <p:strVal val="visible"/>
                                      </p:to>
                                    </p:set>
                                    <p:animEffect transition="in" filter="fade">
                                      <p:cBhvr>
                                        <p:cTn id="7" dur="1000"/>
                                        <p:tgtEl>
                                          <p:spTgt spid="3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4"/>
                                        </p:tgtEl>
                                        <p:attrNameLst>
                                          <p:attrName>style.visibility</p:attrName>
                                        </p:attrNameLst>
                                      </p:cBhvr>
                                      <p:to>
                                        <p:strVal val="visible"/>
                                      </p:to>
                                    </p:set>
                                    <p:animEffect transition="in" filter="fade">
                                      <p:cBhvr>
                                        <p:cTn id="12" dur="1000"/>
                                        <p:tgtEl>
                                          <p:spTgt spid="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a:spLocks noGrp="1"/>
          </p:cNvSpPr>
          <p:nvPr>
            <p:ph type="title"/>
          </p:nvPr>
        </p:nvSpPr>
        <p:spPr>
          <a:xfrm>
            <a:off x="2681190" y="274637"/>
            <a:ext cx="6005609" cy="1143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omic Sans MS"/>
              <a:buNone/>
            </a:pPr>
            <a:r>
              <a:rPr lang="en-US" sz="4400">
                <a:solidFill>
                  <a:schemeClr val="dk1"/>
                </a:solidFill>
              </a:rPr>
              <a:t>Botsingen</a:t>
            </a:r>
            <a:r>
              <a:rPr lang="en-US" sz="4400" b="0" i="0" u="none" strike="noStrike" cap="none" baseline="0">
                <a:solidFill>
                  <a:schemeClr val="dk1"/>
                </a:solidFill>
                <a:latin typeface="Comic Sans MS"/>
                <a:ea typeface="Comic Sans MS"/>
                <a:cs typeface="Comic Sans MS"/>
                <a:sym typeface="Comic Sans MS"/>
              </a:rPr>
              <a:t> (2)</a:t>
            </a:r>
          </a:p>
        </p:txBody>
      </p:sp>
      <p:sp>
        <p:nvSpPr>
          <p:cNvPr id="331" name="Shape 331"/>
          <p:cNvSpPr txBox="1">
            <a:spLocks noGrp="1"/>
          </p:cNvSpPr>
          <p:nvPr>
            <p:ph type="sldNum" idx="12"/>
          </p:nvPr>
        </p:nvSpPr>
        <p:spPr>
          <a:xfrm>
            <a:off x="6553200" y="6356350"/>
            <a:ext cx="2133599" cy="365125"/>
          </a:xfrm>
          <a:prstGeom prst="rect">
            <a:avLst/>
          </a:prstGeom>
          <a:noFill/>
          <a:ln>
            <a:noFill/>
          </a:ln>
        </p:spPr>
        <p:txBody>
          <a:bodyPr lIns="91425" tIns="45700" rIns="91425" bIns="45700" anchor="t" anchorCtr="0">
            <a:noAutofit/>
          </a:bodyPr>
          <a:lstStyle/>
          <a:p>
            <a:pPr marL="0" marR="0" lvl="0" indent="0" algn="r" rtl="0">
              <a:buSzPct val="25000"/>
              <a:buNone/>
            </a:pPr>
            <a:r>
              <a:rPr lang="en-US"/>
              <a:t> </a:t>
            </a:r>
          </a:p>
        </p:txBody>
      </p:sp>
      <p:sp>
        <p:nvSpPr>
          <p:cNvPr id="332" name="Shape 332"/>
          <p:cNvSpPr txBox="1">
            <a:spLocks noGrp="1"/>
          </p:cNvSpPr>
          <p:nvPr>
            <p:ph type="ftr" idx="11"/>
          </p:nvPr>
        </p:nvSpPr>
        <p:spPr>
          <a:xfrm>
            <a:off x="3124200" y="6356350"/>
            <a:ext cx="2895600" cy="365125"/>
          </a:xfrm>
          <a:prstGeom prst="rect">
            <a:avLst/>
          </a:prstGeom>
          <a:noFill/>
          <a:ln>
            <a:noFill/>
          </a:ln>
        </p:spPr>
        <p:txBody>
          <a:bodyPr lIns="91425" tIns="45700" rIns="91425" bIns="45700" anchor="t" anchorCtr="0">
            <a:noAutofit/>
          </a:bodyPr>
          <a:lstStyle/>
          <a:p>
            <a:endParaRPr/>
          </a:p>
        </p:txBody>
      </p:sp>
      <p:sp>
        <p:nvSpPr>
          <p:cNvPr id="333" name="Shape 333"/>
          <p:cNvSpPr/>
          <p:nvPr/>
        </p:nvSpPr>
        <p:spPr>
          <a:xfrm>
            <a:off x="744918" y="1588817"/>
            <a:ext cx="5808281" cy="2523713"/>
          </a:xfrm>
          <a:prstGeom prst="rect">
            <a:avLst/>
          </a:prstGeom>
          <a:blipFill>
            <a:blip r:embed="rId3"/>
            <a:stretch>
              <a:fillRect/>
            </a:stretch>
          </a:blipFill>
        </p:spPr>
      </p:sp>
      <p:sp>
        <p:nvSpPr>
          <p:cNvPr id="334" name="Shape 334"/>
          <p:cNvSpPr/>
          <p:nvPr/>
        </p:nvSpPr>
        <p:spPr>
          <a:xfrm>
            <a:off x="1786158" y="4226446"/>
            <a:ext cx="3863204" cy="1302937"/>
          </a:xfrm>
          <a:prstGeom prst="rect">
            <a:avLst/>
          </a:prstGeom>
          <a:blipFill>
            <a:blip r:embed="rId4"/>
            <a:stretch>
              <a:fillRect/>
            </a:stretch>
          </a:blipFill>
        </p:spPr>
      </p:sp>
      <p:sp>
        <p:nvSpPr>
          <p:cNvPr id="335" name="Shape 335"/>
          <p:cNvSpPr/>
          <p:nvPr/>
        </p:nvSpPr>
        <p:spPr>
          <a:xfrm>
            <a:off x="4179082" y="1502621"/>
            <a:ext cx="4964917" cy="3773567"/>
          </a:xfrm>
          <a:prstGeom prst="rect">
            <a:avLst/>
          </a:prstGeom>
          <a:blipFill>
            <a:blip r:embed="rId5"/>
            <a:stretch>
              <a:fillRect/>
            </a:stretch>
          </a:blipFill>
        </p:spPr>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4"/>
                                        </p:tgtEl>
                                        <p:attrNameLst>
                                          <p:attrName>style.visibility</p:attrName>
                                        </p:attrNameLst>
                                      </p:cBhvr>
                                      <p:to>
                                        <p:strVal val="visible"/>
                                      </p:to>
                                    </p:set>
                                    <p:animEffect transition="in" filter="fade">
                                      <p:cBhvr>
                                        <p:cTn id="7" dur="1000"/>
                                        <p:tgtEl>
                                          <p:spTgt spid="3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5"/>
                                        </p:tgtEl>
                                        <p:attrNameLst>
                                          <p:attrName>style.visibility</p:attrName>
                                        </p:attrNameLst>
                                      </p:cBhvr>
                                      <p:to>
                                        <p:strVal val="visible"/>
                                      </p:to>
                                    </p:set>
                                    <p:animEffect transition="in" filter="fade">
                                      <p:cBhvr>
                                        <p:cTn id="12" dur="1000"/>
                                        <p:tgtEl>
                                          <p:spTgt spid="3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Shape 341"/>
          <p:cNvSpPr txBox="1">
            <a:spLocks noGrp="1"/>
          </p:cNvSpPr>
          <p:nvPr>
            <p:ph type="title"/>
          </p:nvPr>
        </p:nvSpPr>
        <p:spPr>
          <a:xfrm>
            <a:off x="2681190" y="274637"/>
            <a:ext cx="6005609" cy="1143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omic Sans MS"/>
              <a:buNone/>
            </a:pPr>
            <a:r>
              <a:rPr lang="en-US" sz="4400">
                <a:solidFill>
                  <a:schemeClr val="dk1"/>
                </a:solidFill>
              </a:rPr>
              <a:t>Appelen toevoegen</a:t>
            </a:r>
            <a:r>
              <a:rPr lang="en-US" sz="4400" b="0" i="0" u="none" strike="noStrike" cap="none" baseline="0">
                <a:solidFill>
                  <a:schemeClr val="dk1"/>
                </a:solidFill>
                <a:latin typeface="Comic Sans MS"/>
                <a:ea typeface="Comic Sans MS"/>
                <a:cs typeface="Comic Sans MS"/>
                <a:sym typeface="Comic Sans MS"/>
              </a:rPr>
              <a:t> (1)</a:t>
            </a:r>
          </a:p>
        </p:txBody>
      </p:sp>
      <p:sp>
        <p:nvSpPr>
          <p:cNvPr id="342" name="Shape 342"/>
          <p:cNvSpPr txBox="1">
            <a:spLocks noGrp="1"/>
          </p:cNvSpPr>
          <p:nvPr>
            <p:ph type="sldNum" idx="12"/>
          </p:nvPr>
        </p:nvSpPr>
        <p:spPr>
          <a:xfrm>
            <a:off x="6553200" y="6356350"/>
            <a:ext cx="2133599" cy="365125"/>
          </a:xfrm>
          <a:prstGeom prst="rect">
            <a:avLst/>
          </a:prstGeom>
          <a:noFill/>
          <a:ln>
            <a:noFill/>
          </a:ln>
        </p:spPr>
        <p:txBody>
          <a:bodyPr lIns="91425" tIns="45700" rIns="91425" bIns="45700" anchor="t" anchorCtr="0">
            <a:noAutofit/>
          </a:bodyPr>
          <a:lstStyle/>
          <a:p>
            <a:pPr marL="0" marR="0" lvl="0" indent="0" algn="r" rtl="0">
              <a:buSzPct val="25000"/>
              <a:buNone/>
            </a:pPr>
            <a:r>
              <a:rPr lang="en-US"/>
              <a:t> </a:t>
            </a:r>
          </a:p>
        </p:txBody>
      </p:sp>
      <p:sp>
        <p:nvSpPr>
          <p:cNvPr id="343" name="Shape 343"/>
          <p:cNvSpPr txBox="1">
            <a:spLocks noGrp="1"/>
          </p:cNvSpPr>
          <p:nvPr>
            <p:ph type="ftr" idx="11"/>
          </p:nvPr>
        </p:nvSpPr>
        <p:spPr>
          <a:xfrm>
            <a:off x="3124200" y="6356350"/>
            <a:ext cx="2895600" cy="365125"/>
          </a:xfrm>
          <a:prstGeom prst="rect">
            <a:avLst/>
          </a:prstGeom>
          <a:noFill/>
          <a:ln>
            <a:noFill/>
          </a:ln>
        </p:spPr>
        <p:txBody>
          <a:bodyPr lIns="91425" tIns="45700" rIns="91425" bIns="45700" anchor="t" anchorCtr="0">
            <a:noAutofit/>
          </a:bodyPr>
          <a:lstStyle/>
          <a:p>
            <a:endParaRPr/>
          </a:p>
        </p:txBody>
      </p:sp>
      <p:sp>
        <p:nvSpPr>
          <p:cNvPr id="344" name="Shape 344"/>
          <p:cNvSpPr/>
          <p:nvPr/>
        </p:nvSpPr>
        <p:spPr>
          <a:xfrm>
            <a:off x="463118" y="1680209"/>
            <a:ext cx="2161549" cy="2151394"/>
          </a:xfrm>
          <a:prstGeom prst="rect">
            <a:avLst/>
          </a:prstGeom>
          <a:blipFill>
            <a:blip r:embed="rId3"/>
            <a:stretch>
              <a:fillRect/>
            </a:stretch>
          </a:blipFill>
        </p:spPr>
      </p:sp>
      <p:sp>
        <p:nvSpPr>
          <p:cNvPr id="345" name="Shape 345"/>
          <p:cNvSpPr/>
          <p:nvPr/>
        </p:nvSpPr>
        <p:spPr>
          <a:xfrm>
            <a:off x="2351127" y="1782110"/>
            <a:ext cx="4642704" cy="4238991"/>
          </a:xfrm>
          <a:prstGeom prst="rect">
            <a:avLst/>
          </a:prstGeom>
          <a:blipFill>
            <a:blip r:embed="rId4"/>
            <a:stretch>
              <a:fillRect/>
            </a:stretch>
          </a:blipFill>
        </p:spPr>
      </p:sp>
      <p:sp>
        <p:nvSpPr>
          <p:cNvPr id="346" name="Shape 346"/>
          <p:cNvSpPr/>
          <p:nvPr/>
        </p:nvSpPr>
        <p:spPr>
          <a:xfrm>
            <a:off x="5760507" y="1417637"/>
            <a:ext cx="3298824" cy="902335"/>
          </a:xfrm>
          <a:prstGeom prst="rect">
            <a:avLst/>
          </a:prstGeom>
          <a:blipFill>
            <a:blip r:embed="rId5"/>
            <a:stretch>
              <a:fillRect/>
            </a:stretch>
          </a:blipFill>
        </p:spPr>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5"/>
                                        </p:tgtEl>
                                        <p:attrNameLst>
                                          <p:attrName>style.visibility</p:attrName>
                                        </p:attrNameLst>
                                      </p:cBhvr>
                                      <p:to>
                                        <p:strVal val="visible"/>
                                      </p:to>
                                    </p:set>
                                    <p:animEffect transition="in" filter="fade">
                                      <p:cBhvr>
                                        <p:cTn id="7" dur="1000"/>
                                        <p:tgtEl>
                                          <p:spTgt spid="3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6"/>
                                        </p:tgtEl>
                                        <p:attrNameLst>
                                          <p:attrName>style.visibility</p:attrName>
                                        </p:attrNameLst>
                                      </p:cBhvr>
                                      <p:to>
                                        <p:strVal val="visible"/>
                                      </p:to>
                                    </p:set>
                                    <p:animEffect transition="in" filter="fade">
                                      <p:cBhvr>
                                        <p:cTn id="12" dur="1000"/>
                                        <p:tgtEl>
                                          <p:spTgt spid="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Shape 352"/>
          <p:cNvSpPr txBox="1">
            <a:spLocks noGrp="1"/>
          </p:cNvSpPr>
          <p:nvPr>
            <p:ph type="title"/>
          </p:nvPr>
        </p:nvSpPr>
        <p:spPr>
          <a:xfrm>
            <a:off x="2681190" y="274637"/>
            <a:ext cx="6005609" cy="1143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omic Sans MS"/>
              <a:buNone/>
            </a:pPr>
            <a:r>
              <a:rPr lang="en-US" sz="4400">
                <a:solidFill>
                  <a:schemeClr val="dk1"/>
                </a:solidFill>
              </a:rPr>
              <a:t>Appelen toevoegen</a:t>
            </a:r>
            <a:r>
              <a:rPr lang="en-US" sz="4400" b="0" i="0" u="none" strike="noStrike" cap="none" baseline="0">
                <a:solidFill>
                  <a:schemeClr val="dk1"/>
                </a:solidFill>
                <a:latin typeface="Comic Sans MS"/>
                <a:ea typeface="Comic Sans MS"/>
                <a:cs typeface="Comic Sans MS"/>
                <a:sym typeface="Comic Sans MS"/>
              </a:rPr>
              <a:t> (2)</a:t>
            </a:r>
          </a:p>
        </p:txBody>
      </p:sp>
      <p:sp>
        <p:nvSpPr>
          <p:cNvPr id="353" name="Shape 353"/>
          <p:cNvSpPr txBox="1">
            <a:spLocks noGrp="1"/>
          </p:cNvSpPr>
          <p:nvPr>
            <p:ph type="sldNum" idx="12"/>
          </p:nvPr>
        </p:nvSpPr>
        <p:spPr>
          <a:xfrm>
            <a:off x="6553200" y="6356350"/>
            <a:ext cx="2133599" cy="365125"/>
          </a:xfrm>
          <a:prstGeom prst="rect">
            <a:avLst/>
          </a:prstGeom>
          <a:noFill/>
          <a:ln>
            <a:noFill/>
          </a:ln>
        </p:spPr>
        <p:txBody>
          <a:bodyPr lIns="91425" tIns="45700" rIns="91425" bIns="45700" anchor="t" anchorCtr="0">
            <a:noAutofit/>
          </a:bodyPr>
          <a:lstStyle/>
          <a:p>
            <a:pPr marL="0" marR="0" lvl="0" indent="0" algn="r" rtl="0">
              <a:buSzPct val="25000"/>
              <a:buNone/>
            </a:pPr>
            <a:r>
              <a:rPr lang="en-US"/>
              <a:t> </a:t>
            </a:r>
          </a:p>
        </p:txBody>
      </p:sp>
      <p:sp>
        <p:nvSpPr>
          <p:cNvPr id="354" name="Shape 354"/>
          <p:cNvSpPr txBox="1">
            <a:spLocks noGrp="1"/>
          </p:cNvSpPr>
          <p:nvPr>
            <p:ph type="ftr" idx="11"/>
          </p:nvPr>
        </p:nvSpPr>
        <p:spPr>
          <a:xfrm>
            <a:off x="3124200" y="6356350"/>
            <a:ext cx="2895600" cy="365125"/>
          </a:xfrm>
          <a:prstGeom prst="rect">
            <a:avLst/>
          </a:prstGeom>
          <a:noFill/>
          <a:ln>
            <a:noFill/>
          </a:ln>
        </p:spPr>
        <p:txBody>
          <a:bodyPr lIns="91425" tIns="45700" rIns="91425" bIns="45700" anchor="t" anchorCtr="0">
            <a:noAutofit/>
          </a:bodyPr>
          <a:lstStyle/>
          <a:p>
            <a:endParaRPr/>
          </a:p>
        </p:txBody>
      </p:sp>
      <p:sp>
        <p:nvSpPr>
          <p:cNvPr id="355" name="Shape 355"/>
          <p:cNvSpPr/>
          <p:nvPr/>
        </p:nvSpPr>
        <p:spPr>
          <a:xfrm>
            <a:off x="637637" y="1669608"/>
            <a:ext cx="5443441" cy="2485568"/>
          </a:xfrm>
          <a:prstGeom prst="rect">
            <a:avLst/>
          </a:prstGeom>
          <a:blipFill>
            <a:blip r:embed="rId3"/>
            <a:stretch>
              <a:fillRect/>
            </a:stretch>
          </a:blipFill>
        </p:spPr>
      </p:sp>
      <p:sp>
        <p:nvSpPr>
          <p:cNvPr id="356" name="Shape 356"/>
          <p:cNvSpPr/>
          <p:nvPr/>
        </p:nvSpPr>
        <p:spPr>
          <a:xfrm>
            <a:off x="3222768" y="2172025"/>
            <a:ext cx="5716616" cy="4344050"/>
          </a:xfrm>
          <a:prstGeom prst="rect">
            <a:avLst/>
          </a:prstGeom>
          <a:blipFill>
            <a:blip r:embed="rId4"/>
            <a:stretch>
              <a:fillRect/>
            </a:stretch>
          </a:blipFill>
        </p:spPr>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6"/>
                                        </p:tgtEl>
                                        <p:attrNameLst>
                                          <p:attrName>style.visibility</p:attrName>
                                        </p:attrNameLst>
                                      </p:cBhvr>
                                      <p:to>
                                        <p:strVal val="visible"/>
                                      </p:to>
                                    </p:set>
                                    <p:animEffect transition="in" filter="fade">
                                      <p:cBhvr>
                                        <p:cTn id="7" dur="1000"/>
                                        <p:tgtEl>
                                          <p:spTgt spid="3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2681190" y="274637"/>
            <a:ext cx="6005609" cy="1143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omic Sans MS"/>
              <a:buNone/>
            </a:pPr>
            <a:r>
              <a:rPr lang="en-US" sz="4400">
                <a:solidFill>
                  <a:schemeClr val="dk1"/>
                </a:solidFill>
              </a:rPr>
              <a:t>De Java taal</a:t>
            </a:r>
          </a:p>
        </p:txBody>
      </p:sp>
      <p:sp>
        <p:nvSpPr>
          <p:cNvPr id="96" name="Shape 96"/>
          <p:cNvSpPr txBox="1">
            <a:spLocks noGrp="1"/>
          </p:cNvSpPr>
          <p:nvPr>
            <p:ph type="body" idx="1"/>
          </p:nvPr>
        </p:nvSpPr>
        <p:spPr>
          <a:xfrm>
            <a:off x="2051719" y="1600200"/>
            <a:ext cx="6768751" cy="4525963"/>
          </a:xfrm>
          <a:prstGeom prst="rect">
            <a:avLst/>
          </a:prstGeom>
          <a:noFill/>
          <a:ln>
            <a:noFill/>
          </a:ln>
        </p:spPr>
        <p:txBody>
          <a:bodyPr lIns="91425" tIns="45700" rIns="91425" bIns="45700" anchor="t" anchorCtr="0">
            <a:noAutofit/>
          </a:bodyPr>
          <a:lstStyle/>
          <a:p>
            <a:pPr marL="342900" marR="0" lvl="0" indent="-342900" algn="l" rtl="0">
              <a:spcBef>
                <a:spcPts val="640"/>
              </a:spcBef>
              <a:buClr>
                <a:schemeClr val="dk1"/>
              </a:buClr>
              <a:buSzPct val="98958"/>
              <a:buFont typeface="Arial"/>
              <a:buChar char="•"/>
            </a:pPr>
            <a:r>
              <a:rPr lang="en-US" sz="3200" b="0" i="0" u="none" strike="noStrike" cap="none" baseline="0">
                <a:solidFill>
                  <a:schemeClr val="dk1"/>
                </a:solidFill>
                <a:latin typeface="Comic Sans MS"/>
                <a:ea typeface="Comic Sans MS"/>
                <a:cs typeface="Comic Sans MS"/>
                <a:sym typeface="Comic Sans MS"/>
              </a:rPr>
              <a:t>« </a:t>
            </a:r>
            <a:r>
              <a:rPr lang="en-US" sz="3200">
                <a:solidFill>
                  <a:schemeClr val="dk1"/>
                </a:solidFill>
              </a:rPr>
              <a:t>Object georienteerd</a:t>
            </a:r>
            <a:r>
              <a:rPr lang="en-US" sz="3200" b="0" i="0" u="none" strike="noStrike" cap="none" baseline="0">
                <a:solidFill>
                  <a:schemeClr val="dk1"/>
                </a:solidFill>
                <a:latin typeface="Comic Sans MS"/>
                <a:ea typeface="Comic Sans MS"/>
                <a:cs typeface="Comic Sans MS"/>
                <a:sym typeface="Comic Sans MS"/>
              </a:rPr>
              <a:t> » </a:t>
            </a:r>
            <a:r>
              <a:rPr lang="en-US" sz="3200">
                <a:solidFill>
                  <a:schemeClr val="dk1"/>
                </a:solidFill>
              </a:rPr>
              <a:t>taal</a:t>
            </a:r>
          </a:p>
          <a:p>
            <a:endParaRPr lang="en-US" sz="3200">
              <a:solidFill>
                <a:schemeClr val="dk1"/>
              </a:solidFill>
            </a:endParaRPr>
          </a:p>
          <a:p>
            <a:pPr marL="342900" marR="0" lvl="0" indent="-342900" algn="l" rtl="0">
              <a:spcBef>
                <a:spcPts val="640"/>
              </a:spcBef>
              <a:buClr>
                <a:schemeClr val="dk1"/>
              </a:buClr>
              <a:buSzPct val="98958"/>
              <a:buFont typeface="Arial"/>
              <a:buChar char="•"/>
            </a:pPr>
            <a:r>
              <a:rPr lang="en-US" sz="3200">
                <a:solidFill>
                  <a:schemeClr val="dk1"/>
                </a:solidFill>
              </a:rPr>
              <a:t>Eén van de meest gebruikte programmeertalen te wereld</a:t>
            </a:r>
          </a:p>
          <a:p>
            <a:endParaRPr lang="en-US" sz="3200">
              <a:solidFill>
                <a:schemeClr val="dk1"/>
              </a:solidFill>
            </a:endParaRPr>
          </a:p>
          <a:p>
            <a:pPr marL="342900" marR="0" lvl="0" indent="-342900" algn="l" rtl="0">
              <a:spcBef>
                <a:spcPts val="640"/>
              </a:spcBef>
              <a:buClr>
                <a:schemeClr val="dk1"/>
              </a:buClr>
              <a:buSzPct val="98958"/>
              <a:buFont typeface="Arial"/>
              <a:buChar char="•"/>
            </a:pPr>
            <a:r>
              <a:rPr lang="en-US" sz="3200">
                <a:solidFill>
                  <a:schemeClr val="dk1"/>
                </a:solidFill>
              </a:rPr>
              <a:t>Ontwikkelen van applicaties voor verschillende systemen</a:t>
            </a:r>
          </a:p>
          <a:p>
            <a:pPr marL="742950" marR="0" lvl="1" indent="-285750" algn="l" rtl="0">
              <a:spcBef>
                <a:spcPts val="560"/>
              </a:spcBef>
              <a:buClr>
                <a:schemeClr val="dk1"/>
              </a:buClr>
              <a:buSzPct val="101190"/>
              <a:buFont typeface="Arial"/>
              <a:buChar char="•"/>
            </a:pPr>
            <a:r>
              <a:rPr lang="en-US" sz="2800" b="0" i="0" u="none" strike="noStrike" cap="none" baseline="0">
                <a:solidFill>
                  <a:schemeClr val="dk1"/>
                </a:solidFill>
                <a:latin typeface="Comic Sans MS"/>
                <a:ea typeface="Comic Sans MS"/>
                <a:cs typeface="Comic Sans MS"/>
                <a:sym typeface="Comic Sans MS"/>
              </a:rPr>
              <a:t>Windows, Mac, Linux, Android, …</a:t>
            </a:r>
          </a:p>
          <a:p>
            <a:endParaRPr lang="en-US" sz="2800" b="0" i="0" u="none" strike="noStrike" cap="none" baseline="0">
              <a:solidFill>
                <a:schemeClr val="dk1"/>
              </a:solidFill>
              <a:latin typeface="Comic Sans MS"/>
              <a:ea typeface="Comic Sans MS"/>
              <a:cs typeface="Comic Sans MS"/>
              <a:sym typeface="Comic Sans MS"/>
            </a:endParaRPr>
          </a:p>
          <a:p>
            <a:endParaRPr lang="en-US" sz="2800" b="0" i="0" u="none" strike="noStrike" cap="none" baseline="0">
              <a:solidFill>
                <a:schemeClr val="dk1"/>
              </a:solidFill>
              <a:latin typeface="Comic Sans MS"/>
              <a:ea typeface="Comic Sans MS"/>
              <a:cs typeface="Comic Sans MS"/>
              <a:sym typeface="Comic Sans MS"/>
            </a:endParaRPr>
          </a:p>
          <a:p>
            <a:endParaRPr lang="en-US" sz="2800" b="0" i="0" u="none" strike="noStrike" cap="none" baseline="0">
              <a:solidFill>
                <a:schemeClr val="dk1"/>
              </a:solidFill>
              <a:latin typeface="Comic Sans MS"/>
              <a:ea typeface="Comic Sans MS"/>
              <a:cs typeface="Comic Sans MS"/>
              <a:sym typeface="Comic Sans MS"/>
            </a:endParaRPr>
          </a:p>
          <a:p>
            <a:endParaRPr lang="en-US" sz="2800" b="0" i="0" u="none" strike="noStrike" cap="none" baseline="0">
              <a:solidFill>
                <a:schemeClr val="dk1"/>
              </a:solidFill>
              <a:latin typeface="Comic Sans MS"/>
              <a:ea typeface="Comic Sans MS"/>
              <a:cs typeface="Comic Sans MS"/>
              <a:sym typeface="Comic Sans MS"/>
            </a:endParaRPr>
          </a:p>
        </p:txBody>
      </p:sp>
      <p:sp>
        <p:nvSpPr>
          <p:cNvPr id="97" name="Shape 97"/>
          <p:cNvSpPr/>
          <p:nvPr/>
        </p:nvSpPr>
        <p:spPr>
          <a:xfrm>
            <a:off x="107504" y="1844824"/>
            <a:ext cx="1656184" cy="3086949"/>
          </a:xfrm>
          <a:prstGeom prst="rect">
            <a:avLst/>
          </a:prstGeom>
          <a:blipFill>
            <a:blip r:embed="rId3"/>
            <a:stretch>
              <a:fillRect/>
            </a:stretch>
          </a:blipFill>
        </p:spPr>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Shape 362"/>
          <p:cNvSpPr txBox="1">
            <a:spLocks noGrp="1"/>
          </p:cNvSpPr>
          <p:nvPr>
            <p:ph type="title"/>
          </p:nvPr>
        </p:nvSpPr>
        <p:spPr>
          <a:xfrm>
            <a:off x="2681190" y="274637"/>
            <a:ext cx="6005609" cy="1143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omic Sans MS"/>
              <a:buNone/>
            </a:pPr>
            <a:r>
              <a:rPr lang="en-US" sz="4400">
                <a:solidFill>
                  <a:schemeClr val="dk1"/>
                </a:solidFill>
              </a:rPr>
              <a:t>Botsing met een appel</a:t>
            </a:r>
          </a:p>
        </p:txBody>
      </p:sp>
      <p:sp>
        <p:nvSpPr>
          <p:cNvPr id="363" name="Shape 363"/>
          <p:cNvSpPr txBox="1">
            <a:spLocks noGrp="1"/>
          </p:cNvSpPr>
          <p:nvPr>
            <p:ph type="sldNum" idx="12"/>
          </p:nvPr>
        </p:nvSpPr>
        <p:spPr>
          <a:xfrm>
            <a:off x="6553200" y="6356350"/>
            <a:ext cx="2133599" cy="365125"/>
          </a:xfrm>
          <a:prstGeom prst="rect">
            <a:avLst/>
          </a:prstGeom>
          <a:noFill/>
          <a:ln>
            <a:noFill/>
          </a:ln>
        </p:spPr>
        <p:txBody>
          <a:bodyPr lIns="91425" tIns="45700" rIns="91425" bIns="45700" anchor="t" anchorCtr="0">
            <a:noAutofit/>
          </a:bodyPr>
          <a:lstStyle/>
          <a:p>
            <a:pPr marL="0" marR="0" lvl="0" indent="0" algn="r" rtl="0">
              <a:buSzPct val="25000"/>
              <a:buNone/>
            </a:pPr>
            <a:r>
              <a:rPr lang="en-US"/>
              <a:t> </a:t>
            </a:r>
          </a:p>
        </p:txBody>
      </p:sp>
      <p:sp>
        <p:nvSpPr>
          <p:cNvPr id="364" name="Shape 364"/>
          <p:cNvSpPr txBox="1">
            <a:spLocks noGrp="1"/>
          </p:cNvSpPr>
          <p:nvPr>
            <p:ph type="ftr" idx="11"/>
          </p:nvPr>
        </p:nvSpPr>
        <p:spPr>
          <a:xfrm>
            <a:off x="3124200" y="6356350"/>
            <a:ext cx="2895600" cy="365125"/>
          </a:xfrm>
          <a:prstGeom prst="rect">
            <a:avLst/>
          </a:prstGeom>
          <a:noFill/>
          <a:ln>
            <a:noFill/>
          </a:ln>
        </p:spPr>
        <p:txBody>
          <a:bodyPr lIns="91425" tIns="45700" rIns="91425" bIns="45700" anchor="t" anchorCtr="0">
            <a:noAutofit/>
          </a:bodyPr>
          <a:lstStyle/>
          <a:p>
            <a:endParaRPr/>
          </a:p>
        </p:txBody>
      </p:sp>
      <p:sp>
        <p:nvSpPr>
          <p:cNvPr id="365" name="Shape 365"/>
          <p:cNvSpPr/>
          <p:nvPr/>
        </p:nvSpPr>
        <p:spPr>
          <a:xfrm>
            <a:off x="257175" y="1487195"/>
            <a:ext cx="5883180" cy="1938549"/>
          </a:xfrm>
          <a:prstGeom prst="rect">
            <a:avLst/>
          </a:prstGeom>
          <a:blipFill>
            <a:blip r:embed="rId3"/>
            <a:stretch>
              <a:fillRect/>
            </a:stretch>
          </a:blipFill>
        </p:spPr>
      </p:sp>
      <p:sp>
        <p:nvSpPr>
          <p:cNvPr id="366" name="Shape 366"/>
          <p:cNvSpPr/>
          <p:nvPr/>
        </p:nvSpPr>
        <p:spPr>
          <a:xfrm>
            <a:off x="1132611" y="3576123"/>
            <a:ext cx="4468322" cy="748389"/>
          </a:xfrm>
          <a:prstGeom prst="rect">
            <a:avLst/>
          </a:prstGeom>
          <a:blipFill>
            <a:blip r:embed="rId4"/>
            <a:stretch>
              <a:fillRect/>
            </a:stretch>
          </a:blipFill>
        </p:spPr>
      </p:sp>
      <p:sp>
        <p:nvSpPr>
          <p:cNvPr id="367" name="Shape 367"/>
          <p:cNvSpPr/>
          <p:nvPr/>
        </p:nvSpPr>
        <p:spPr>
          <a:xfrm>
            <a:off x="2928619" y="1884394"/>
            <a:ext cx="6215380" cy="4724477"/>
          </a:xfrm>
          <a:prstGeom prst="rect">
            <a:avLst/>
          </a:prstGeom>
          <a:blipFill>
            <a:blip r:embed="rId5"/>
            <a:stretch>
              <a:fillRect/>
            </a:stretch>
          </a:blipFill>
        </p:spPr>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6"/>
                                        </p:tgtEl>
                                        <p:attrNameLst>
                                          <p:attrName>style.visibility</p:attrName>
                                        </p:attrNameLst>
                                      </p:cBhvr>
                                      <p:to>
                                        <p:strVal val="visible"/>
                                      </p:to>
                                    </p:set>
                                    <p:animEffect transition="in" filter="fade">
                                      <p:cBhvr>
                                        <p:cTn id="7" dur="1000"/>
                                        <p:tgtEl>
                                          <p:spTgt spid="3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7"/>
                                        </p:tgtEl>
                                        <p:attrNameLst>
                                          <p:attrName>style.visibility</p:attrName>
                                        </p:attrNameLst>
                                      </p:cBhvr>
                                      <p:to>
                                        <p:strVal val="visible"/>
                                      </p:to>
                                    </p:set>
                                    <p:animEffect transition="in" filter="fade">
                                      <p:cBhvr>
                                        <p:cTn id="12" dur="1000"/>
                                        <p:tgtEl>
                                          <p:spTgt spid="3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Shape 373"/>
          <p:cNvSpPr txBox="1">
            <a:spLocks noGrp="1"/>
          </p:cNvSpPr>
          <p:nvPr>
            <p:ph type="title"/>
          </p:nvPr>
        </p:nvSpPr>
        <p:spPr>
          <a:xfrm>
            <a:off x="2681190" y="274637"/>
            <a:ext cx="6005609" cy="1143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omic Sans MS"/>
              <a:buNone/>
            </a:pPr>
            <a:r>
              <a:rPr lang="en-US" sz="4400">
                <a:solidFill>
                  <a:schemeClr val="dk1"/>
                </a:solidFill>
              </a:rPr>
              <a:t>Geluid</a:t>
            </a:r>
          </a:p>
        </p:txBody>
      </p:sp>
      <p:sp>
        <p:nvSpPr>
          <p:cNvPr id="374" name="Shape 374"/>
          <p:cNvSpPr txBox="1">
            <a:spLocks noGrp="1"/>
          </p:cNvSpPr>
          <p:nvPr>
            <p:ph type="sldNum" idx="12"/>
          </p:nvPr>
        </p:nvSpPr>
        <p:spPr>
          <a:xfrm>
            <a:off x="6553200" y="6356350"/>
            <a:ext cx="2133599" cy="365125"/>
          </a:xfrm>
          <a:prstGeom prst="rect">
            <a:avLst/>
          </a:prstGeom>
          <a:noFill/>
          <a:ln>
            <a:noFill/>
          </a:ln>
        </p:spPr>
        <p:txBody>
          <a:bodyPr lIns="91425" tIns="45700" rIns="91425" bIns="45700" anchor="t" anchorCtr="0">
            <a:noAutofit/>
          </a:bodyPr>
          <a:lstStyle/>
          <a:p>
            <a:pPr marL="0" marR="0" lvl="0" indent="0" algn="r" rtl="0">
              <a:buSzPct val="25000"/>
              <a:buNone/>
            </a:pPr>
            <a:r>
              <a:rPr lang="en-US"/>
              <a:t> </a:t>
            </a:r>
          </a:p>
        </p:txBody>
      </p:sp>
      <p:sp>
        <p:nvSpPr>
          <p:cNvPr id="375" name="Shape 375"/>
          <p:cNvSpPr txBox="1">
            <a:spLocks noGrp="1"/>
          </p:cNvSpPr>
          <p:nvPr>
            <p:ph type="ftr" idx="11"/>
          </p:nvPr>
        </p:nvSpPr>
        <p:spPr>
          <a:xfrm>
            <a:off x="3124200" y="6356350"/>
            <a:ext cx="2895600" cy="365125"/>
          </a:xfrm>
          <a:prstGeom prst="rect">
            <a:avLst/>
          </a:prstGeom>
          <a:noFill/>
          <a:ln>
            <a:noFill/>
          </a:ln>
        </p:spPr>
        <p:txBody>
          <a:bodyPr lIns="91425" tIns="45700" rIns="91425" bIns="45700" anchor="t" anchorCtr="0">
            <a:noAutofit/>
          </a:bodyPr>
          <a:lstStyle/>
          <a:p>
            <a:endParaRPr/>
          </a:p>
        </p:txBody>
      </p:sp>
      <p:sp>
        <p:nvSpPr>
          <p:cNvPr id="376" name="Shape 376"/>
          <p:cNvSpPr/>
          <p:nvPr/>
        </p:nvSpPr>
        <p:spPr>
          <a:xfrm>
            <a:off x="566825" y="1649158"/>
            <a:ext cx="7198464" cy="1535609"/>
          </a:xfrm>
          <a:prstGeom prst="rect">
            <a:avLst/>
          </a:prstGeom>
          <a:blipFill>
            <a:blip r:embed="rId3"/>
            <a:stretch>
              <a:fillRect/>
            </a:stretch>
          </a:blipFill>
        </p:spPr>
      </p:sp>
      <p:sp>
        <p:nvSpPr>
          <p:cNvPr id="377" name="Shape 377"/>
          <p:cNvSpPr/>
          <p:nvPr/>
        </p:nvSpPr>
        <p:spPr>
          <a:xfrm>
            <a:off x="2492374" y="3428998"/>
            <a:ext cx="5514067" cy="1136487"/>
          </a:xfrm>
          <a:prstGeom prst="rect">
            <a:avLst/>
          </a:prstGeom>
          <a:blipFill>
            <a:blip r:embed="rId4"/>
            <a:stretch>
              <a:fillRect/>
            </a:stretch>
          </a:blipFill>
        </p:spPr>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7"/>
                                        </p:tgtEl>
                                        <p:attrNameLst>
                                          <p:attrName>style.visibility</p:attrName>
                                        </p:attrNameLst>
                                      </p:cBhvr>
                                      <p:to>
                                        <p:strVal val="visible"/>
                                      </p:to>
                                    </p:set>
                                    <p:animEffect transition="in" filter="fade">
                                      <p:cBhvr>
                                        <p:cTn id="7" dur="1000"/>
                                        <p:tgtEl>
                                          <p:spTgt spid="3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Shape 383"/>
          <p:cNvSpPr txBox="1">
            <a:spLocks noGrp="1"/>
          </p:cNvSpPr>
          <p:nvPr>
            <p:ph type="title"/>
          </p:nvPr>
        </p:nvSpPr>
        <p:spPr>
          <a:xfrm>
            <a:off x="2681190" y="274637"/>
            <a:ext cx="6005609" cy="1143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omic Sans MS"/>
              <a:buNone/>
            </a:pPr>
            <a:r>
              <a:rPr lang="en-US" sz="4400">
                <a:solidFill>
                  <a:schemeClr val="dk1"/>
                </a:solidFill>
              </a:rPr>
              <a:t>Proficiat</a:t>
            </a:r>
            <a:r>
              <a:rPr lang="en-US" sz="4400" b="0" i="0" u="none" strike="noStrike" cap="none" baseline="0">
                <a:solidFill>
                  <a:schemeClr val="dk1"/>
                </a:solidFill>
                <a:latin typeface="Comic Sans MS"/>
                <a:ea typeface="Comic Sans MS"/>
                <a:cs typeface="Comic Sans MS"/>
                <a:sym typeface="Comic Sans MS"/>
              </a:rPr>
              <a:t>!</a:t>
            </a:r>
          </a:p>
        </p:txBody>
      </p:sp>
      <p:sp>
        <p:nvSpPr>
          <p:cNvPr id="384" name="Shape 384"/>
          <p:cNvSpPr txBox="1">
            <a:spLocks noGrp="1"/>
          </p:cNvSpPr>
          <p:nvPr>
            <p:ph type="body" idx="1"/>
          </p:nvPr>
        </p:nvSpPr>
        <p:spPr>
          <a:xfrm>
            <a:off x="457200" y="1600200"/>
            <a:ext cx="8229600" cy="4525963"/>
          </a:xfrm>
          <a:prstGeom prst="rect">
            <a:avLst/>
          </a:prstGeom>
          <a:noFill/>
          <a:ln>
            <a:noFill/>
          </a:ln>
        </p:spPr>
        <p:txBody>
          <a:bodyPr lIns="91425" tIns="45700" rIns="91425" bIns="45700" anchor="t" anchorCtr="0">
            <a:noAutofit/>
          </a:bodyPr>
          <a:lstStyle/>
          <a:p>
            <a:pPr marL="342900" marR="0" lvl="0" indent="-342900" algn="l" rtl="0">
              <a:spcBef>
                <a:spcPts val="640"/>
              </a:spcBef>
              <a:buClr>
                <a:schemeClr val="dk1"/>
              </a:buClr>
              <a:buSzPct val="98958"/>
              <a:buFont typeface="Arial"/>
              <a:buChar char="•"/>
            </a:pPr>
            <a:r>
              <a:rPr lang="en-US" sz="3200">
                <a:solidFill>
                  <a:schemeClr val="dk1"/>
                </a:solidFill>
              </a:rPr>
              <a:t>Je hebt net je eerste Greenfoot spel gemaakt.</a:t>
            </a:r>
            <a:r>
              <a:rPr lang="en-US" sz="3200" b="0" i="0" u="none" strike="noStrike" cap="none" baseline="0">
                <a:solidFill>
                  <a:schemeClr val="dk1"/>
                </a:solidFill>
                <a:latin typeface="Comic Sans MS"/>
                <a:ea typeface="Comic Sans MS"/>
                <a:cs typeface="Comic Sans MS"/>
                <a:sym typeface="Comic Sans MS"/>
              </a:rPr>
              <a:t> </a:t>
            </a:r>
          </a:p>
          <a:p>
            <a:endParaRPr lang="en-US" sz="3200" b="0" i="0" u="none" strike="noStrike" cap="none" baseline="0">
              <a:solidFill>
                <a:schemeClr val="dk1"/>
              </a:solidFill>
              <a:latin typeface="Comic Sans MS"/>
              <a:ea typeface="Comic Sans MS"/>
              <a:cs typeface="Comic Sans MS"/>
              <a:sym typeface="Comic Sans MS"/>
            </a:endParaRPr>
          </a:p>
          <a:p>
            <a:pPr marL="342900" marR="0" lvl="0" indent="-342900" algn="l" rtl="0">
              <a:spcBef>
                <a:spcPts val="640"/>
              </a:spcBef>
              <a:buClr>
                <a:schemeClr val="dk1"/>
              </a:buClr>
              <a:buSzPct val="98958"/>
              <a:buFont typeface="Arial"/>
              <a:buChar char="•"/>
            </a:pPr>
            <a:r>
              <a:rPr lang="en-US" sz="3200">
                <a:solidFill>
                  <a:schemeClr val="dk1"/>
                </a:solidFill>
              </a:rPr>
              <a:t>Je kan nu nieuwe ideeën aan jouw spel toevoegen of een nieuw spel bouwen.</a:t>
            </a:r>
          </a:p>
        </p:txBody>
      </p:sp>
      <p:sp>
        <p:nvSpPr>
          <p:cNvPr id="385" name="Shape 385"/>
          <p:cNvSpPr txBox="1">
            <a:spLocks noGrp="1"/>
          </p:cNvSpPr>
          <p:nvPr>
            <p:ph type="sldNum" idx="12"/>
          </p:nvPr>
        </p:nvSpPr>
        <p:spPr>
          <a:xfrm>
            <a:off x="6553200" y="6356350"/>
            <a:ext cx="2133599" cy="365125"/>
          </a:xfrm>
          <a:prstGeom prst="rect">
            <a:avLst/>
          </a:prstGeom>
          <a:noFill/>
          <a:ln>
            <a:noFill/>
          </a:ln>
        </p:spPr>
        <p:txBody>
          <a:bodyPr lIns="91425" tIns="45700" rIns="91425" bIns="45700" anchor="t" anchorCtr="0">
            <a:noAutofit/>
          </a:bodyPr>
          <a:lstStyle/>
          <a:p>
            <a:pPr marL="0" marR="0" lvl="0" indent="0" algn="r" rtl="0">
              <a:buSzPct val="25000"/>
              <a:buNone/>
            </a:pPr>
            <a:r>
              <a:rPr lang="en-US"/>
              <a:t> </a:t>
            </a:r>
          </a:p>
        </p:txBody>
      </p:sp>
      <p:sp>
        <p:nvSpPr>
          <p:cNvPr id="386" name="Shape 386"/>
          <p:cNvSpPr txBox="1">
            <a:spLocks noGrp="1"/>
          </p:cNvSpPr>
          <p:nvPr>
            <p:ph type="ftr" idx="11"/>
          </p:nvPr>
        </p:nvSpPr>
        <p:spPr>
          <a:xfrm>
            <a:off x="3124200" y="6356350"/>
            <a:ext cx="2895600" cy="365125"/>
          </a:xfrm>
          <a:prstGeom prst="rect">
            <a:avLst/>
          </a:prstGeom>
          <a:noFill/>
          <a:ln>
            <a:noFill/>
          </a:ln>
        </p:spPr>
        <p:txBody>
          <a:bodyPr lIns="91425" tIns="45700" rIns="91425" bIns="45700" anchor="t" anchorCtr="0">
            <a:noAutofit/>
          </a:bodyPr>
          <a:lstStyle/>
          <a:p>
            <a:endParaRPr/>
          </a:p>
        </p:txBody>
      </p:sp>
    </p:spTree>
  </p:cSld>
  <p:clrMapOvr>
    <a:masterClrMapping/>
  </p:clrMapOvr>
  <p:transition xmlns:p14="http://schemas.microsoft.com/office/powerpoint/2010/mai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2681190" y="274637"/>
            <a:ext cx="6462809" cy="1143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omic Sans MS"/>
              <a:buNone/>
            </a:pPr>
            <a:r>
              <a:rPr lang="en-US" sz="4400" b="0" i="0" u="none" strike="noStrike" cap="none" baseline="0">
                <a:solidFill>
                  <a:schemeClr val="dk1"/>
                </a:solidFill>
                <a:latin typeface="Comic Sans MS"/>
                <a:ea typeface="Comic Sans MS"/>
                <a:cs typeface="Comic Sans MS"/>
                <a:sym typeface="Comic Sans MS"/>
              </a:rPr>
              <a:t>« </a:t>
            </a:r>
            <a:r>
              <a:rPr lang="en-US" sz="4400">
                <a:solidFill>
                  <a:schemeClr val="dk1"/>
                </a:solidFill>
              </a:rPr>
              <a:t>Object Georienteerd</a:t>
            </a:r>
            <a:r>
              <a:rPr lang="en-US" sz="4400" b="0" i="0" u="none" strike="noStrike" cap="none" baseline="0">
                <a:solidFill>
                  <a:schemeClr val="dk1"/>
                </a:solidFill>
                <a:latin typeface="Comic Sans MS"/>
                <a:ea typeface="Comic Sans MS"/>
                <a:cs typeface="Comic Sans MS"/>
                <a:sym typeface="Comic Sans MS"/>
              </a:rPr>
              <a:t> »</a:t>
            </a:r>
          </a:p>
        </p:txBody>
      </p:sp>
      <p:sp>
        <p:nvSpPr>
          <p:cNvPr id="103" name="Shape 103"/>
          <p:cNvSpPr txBox="1">
            <a:spLocks noGrp="1"/>
          </p:cNvSpPr>
          <p:nvPr>
            <p:ph type="body" idx="1"/>
          </p:nvPr>
        </p:nvSpPr>
        <p:spPr>
          <a:xfrm>
            <a:off x="457200" y="1600200"/>
            <a:ext cx="8435279" cy="4525963"/>
          </a:xfrm>
          <a:prstGeom prst="rect">
            <a:avLst/>
          </a:prstGeom>
          <a:noFill/>
          <a:ln>
            <a:noFill/>
          </a:ln>
        </p:spPr>
        <p:txBody>
          <a:bodyPr lIns="91425" tIns="45700" rIns="91425" bIns="45700" anchor="t" anchorCtr="0">
            <a:noAutofit/>
          </a:bodyPr>
          <a:lstStyle/>
          <a:p>
            <a:pPr marL="342900" marR="0" lvl="0" indent="-342900" algn="l" rtl="0">
              <a:spcBef>
                <a:spcPts val="640"/>
              </a:spcBef>
              <a:buClr>
                <a:schemeClr val="dk1"/>
              </a:buClr>
              <a:buSzPct val="98958"/>
              <a:buFont typeface="Arial"/>
              <a:buChar char="•"/>
            </a:pPr>
            <a:r>
              <a:rPr lang="en-US" sz="3200">
                <a:solidFill>
                  <a:schemeClr val="dk1"/>
                </a:solidFill>
              </a:rPr>
              <a:t>Java applicaties bestaan uit</a:t>
            </a:r>
            <a:r>
              <a:rPr lang="en-US" sz="3200" b="0" i="0" u="none" strike="noStrike" cap="none" baseline="0">
                <a:solidFill>
                  <a:schemeClr val="dk1"/>
                </a:solidFill>
                <a:latin typeface="Comic Sans MS"/>
                <a:ea typeface="Comic Sans MS"/>
                <a:cs typeface="Comic Sans MS"/>
                <a:sym typeface="Comic Sans MS"/>
              </a:rPr>
              <a:t> « </a:t>
            </a:r>
            <a:r>
              <a:rPr lang="en-US" sz="3200" b="1" i="0" u="none" strike="noStrike" cap="none" baseline="0">
                <a:solidFill>
                  <a:schemeClr val="dk1"/>
                </a:solidFill>
                <a:latin typeface="Comic Sans MS"/>
                <a:ea typeface="Comic Sans MS"/>
                <a:cs typeface="Comic Sans MS"/>
                <a:sym typeface="Comic Sans MS"/>
              </a:rPr>
              <a:t>Object</a:t>
            </a:r>
            <a:r>
              <a:rPr lang="en-US" sz="3200" b="1">
                <a:solidFill>
                  <a:schemeClr val="dk1"/>
                </a:solidFill>
              </a:rPr>
              <a:t>en</a:t>
            </a:r>
            <a:r>
              <a:rPr lang="en-US" sz="3200" b="1" i="0" u="none" strike="noStrike" cap="none" baseline="0">
                <a:solidFill>
                  <a:schemeClr val="dk1"/>
                </a:solidFill>
                <a:latin typeface="Comic Sans MS"/>
                <a:ea typeface="Comic Sans MS"/>
                <a:cs typeface="Comic Sans MS"/>
                <a:sym typeface="Comic Sans MS"/>
              </a:rPr>
              <a:t> </a:t>
            </a:r>
            <a:r>
              <a:rPr lang="en-US" sz="3200" b="0" i="0" u="none" strike="noStrike" cap="none" baseline="0">
                <a:solidFill>
                  <a:schemeClr val="dk1"/>
                </a:solidFill>
                <a:latin typeface="Comic Sans MS"/>
                <a:ea typeface="Comic Sans MS"/>
                <a:cs typeface="Comic Sans MS"/>
                <a:sym typeface="Comic Sans MS"/>
              </a:rPr>
              <a:t>» </a:t>
            </a:r>
          </a:p>
          <a:p>
            <a:endParaRPr lang="en-US" sz="3200" b="0" i="0" u="none" strike="noStrike" cap="none" baseline="0">
              <a:solidFill>
                <a:schemeClr val="dk1"/>
              </a:solidFill>
              <a:latin typeface="Comic Sans MS"/>
              <a:ea typeface="Comic Sans MS"/>
              <a:cs typeface="Comic Sans MS"/>
              <a:sym typeface="Comic Sans MS"/>
            </a:endParaRPr>
          </a:p>
          <a:p>
            <a:pPr marL="342900" marR="0" lvl="0" indent="-342900" algn="l" rtl="0">
              <a:spcBef>
                <a:spcPts val="640"/>
              </a:spcBef>
              <a:buClr>
                <a:schemeClr val="dk1"/>
              </a:buClr>
              <a:buSzPct val="98958"/>
              <a:buFont typeface="Arial"/>
              <a:buChar char="•"/>
            </a:pPr>
            <a:r>
              <a:rPr lang="en-US" sz="3200">
                <a:solidFill>
                  <a:schemeClr val="dk1"/>
                </a:solidFill>
              </a:rPr>
              <a:t>Elk Object bestaat uit 2 delen:</a:t>
            </a:r>
          </a:p>
          <a:p>
            <a:pPr marL="742950" marR="0" lvl="1" indent="-285750" algn="l" rtl="0">
              <a:spcBef>
                <a:spcPts val="560"/>
              </a:spcBef>
              <a:buClr>
                <a:schemeClr val="dk1"/>
              </a:buClr>
              <a:buSzPct val="101190"/>
              <a:buFont typeface="Arial"/>
              <a:buChar char="•"/>
            </a:pPr>
            <a:r>
              <a:rPr lang="en-US" sz="2800">
                <a:solidFill>
                  <a:schemeClr val="dk1"/>
                </a:solidFill>
              </a:rPr>
              <a:t>zijn eigenschappen</a:t>
            </a:r>
          </a:p>
          <a:p>
            <a:pPr marL="742950" marR="0" lvl="1" indent="-285750" algn="l" rtl="0">
              <a:spcBef>
                <a:spcPts val="560"/>
              </a:spcBef>
              <a:buClr>
                <a:schemeClr val="dk1"/>
              </a:buClr>
              <a:buSzPct val="101190"/>
              <a:buFont typeface="Arial"/>
              <a:buChar char="•"/>
            </a:pPr>
            <a:r>
              <a:rPr lang="en-US" sz="2800">
                <a:solidFill>
                  <a:schemeClr val="dk1"/>
                </a:solidFill>
              </a:rPr>
              <a:t>zijn « gedrag », de acties die het object kan doen </a:t>
            </a:r>
          </a:p>
        </p:txBody>
      </p:sp>
    </p:spTree>
  </p:cSld>
  <p:clrMapOvr>
    <a:masterClrMapping/>
  </p:clrMapOvr>
  <p:transition xmlns:p14="http://schemas.microsoft.com/office/powerpoint/2010/mai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2681190" y="274637"/>
            <a:ext cx="6005609" cy="1143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omic Sans MS"/>
              <a:buNone/>
            </a:pPr>
            <a:r>
              <a:rPr lang="en-US" sz="4400">
                <a:solidFill>
                  <a:schemeClr val="dk1"/>
                </a:solidFill>
              </a:rPr>
              <a:t>Klassen en Objecten</a:t>
            </a:r>
          </a:p>
        </p:txBody>
      </p:sp>
      <p:sp>
        <p:nvSpPr>
          <p:cNvPr id="109" name="Shape 109"/>
          <p:cNvSpPr txBox="1">
            <a:spLocks noGrp="1"/>
          </p:cNvSpPr>
          <p:nvPr>
            <p:ph type="body" idx="1"/>
          </p:nvPr>
        </p:nvSpPr>
        <p:spPr>
          <a:xfrm>
            <a:off x="241891" y="1417638"/>
            <a:ext cx="6591541" cy="4708526"/>
          </a:xfrm>
          <a:prstGeom prst="rect">
            <a:avLst/>
          </a:prstGeom>
          <a:noFill/>
          <a:ln>
            <a:noFill/>
          </a:ln>
        </p:spPr>
        <p:txBody>
          <a:bodyPr lIns="91425" tIns="45700" rIns="91425" bIns="45700" anchor="t" anchorCtr="0">
            <a:noAutofit/>
          </a:bodyPr>
          <a:lstStyle/>
          <a:p>
            <a:pPr marL="342900" marR="0" lvl="0" indent="-342900" algn="l" rtl="0">
              <a:spcBef>
                <a:spcPts val="640"/>
              </a:spcBef>
              <a:buClr>
                <a:schemeClr val="dk1"/>
              </a:buClr>
              <a:buSzPct val="98958"/>
              <a:buFont typeface="Arial"/>
              <a:buChar char="•"/>
            </a:pPr>
            <a:r>
              <a:rPr lang="en-US" sz="3200" dirty="0">
                <a:solidFill>
                  <a:schemeClr val="dk1"/>
                </a:solidFill>
              </a:rPr>
              <a:t>Om </a:t>
            </a:r>
            <a:r>
              <a:rPr lang="en-US" sz="3200" dirty="0" err="1">
                <a:solidFill>
                  <a:schemeClr val="dk1"/>
                </a:solidFill>
              </a:rPr>
              <a:t>een</a:t>
            </a:r>
            <a:r>
              <a:rPr lang="en-US" sz="3200" b="0" i="0" u="none" strike="noStrike" cap="none" baseline="0" dirty="0">
                <a:solidFill>
                  <a:schemeClr val="dk1"/>
                </a:solidFill>
                <a:latin typeface="Comic Sans MS"/>
                <a:ea typeface="Comic Sans MS"/>
                <a:cs typeface="Comic Sans MS"/>
                <a:sym typeface="Comic Sans MS"/>
              </a:rPr>
              <a:t> </a:t>
            </a:r>
            <a:r>
              <a:rPr lang="en-US" sz="3200" b="1" i="0" u="none" strike="noStrike" cap="none" baseline="0" dirty="0">
                <a:solidFill>
                  <a:schemeClr val="dk1"/>
                </a:solidFill>
                <a:latin typeface="Comic Sans MS"/>
                <a:ea typeface="Comic Sans MS"/>
                <a:cs typeface="Comic Sans MS"/>
                <a:sym typeface="Comic Sans MS"/>
              </a:rPr>
              <a:t>object </a:t>
            </a:r>
            <a:r>
              <a:rPr lang="en-US" sz="3200" dirty="0" err="1">
                <a:solidFill>
                  <a:schemeClr val="dk1"/>
                </a:solidFill>
              </a:rPr>
              <a:t>te</a:t>
            </a:r>
            <a:r>
              <a:rPr lang="en-US" sz="3200" dirty="0">
                <a:solidFill>
                  <a:schemeClr val="dk1"/>
                </a:solidFill>
              </a:rPr>
              <a:t> </a:t>
            </a:r>
            <a:r>
              <a:rPr lang="en-US" sz="3200" dirty="0" err="1">
                <a:solidFill>
                  <a:schemeClr val="dk1"/>
                </a:solidFill>
              </a:rPr>
              <a:t>beschrijven</a:t>
            </a:r>
            <a:r>
              <a:rPr lang="en-US" sz="3200" b="0" i="0" u="none" strike="noStrike" cap="none" baseline="0" dirty="0" err="1">
                <a:solidFill>
                  <a:schemeClr val="dk1"/>
                </a:solidFill>
                <a:latin typeface="Comic Sans MS"/>
                <a:ea typeface="Comic Sans MS"/>
                <a:cs typeface="Comic Sans MS"/>
                <a:sym typeface="Comic Sans MS"/>
              </a:rPr>
              <a:t>,</a:t>
            </a:r>
            <a:r>
              <a:rPr lang="en-US" sz="3200" dirty="0" err="1">
                <a:solidFill>
                  <a:schemeClr val="dk1"/>
                </a:solidFill>
              </a:rPr>
              <a:t>definieren</a:t>
            </a:r>
            <a:r>
              <a:rPr lang="en-US" sz="3200" dirty="0">
                <a:solidFill>
                  <a:schemeClr val="dk1"/>
                </a:solidFill>
              </a:rPr>
              <a:t> we </a:t>
            </a:r>
            <a:r>
              <a:rPr lang="en-US" sz="3200" dirty="0" err="1">
                <a:solidFill>
                  <a:schemeClr val="dk1"/>
                </a:solidFill>
              </a:rPr>
              <a:t>een</a:t>
            </a:r>
            <a:r>
              <a:rPr lang="en-US" sz="3200" dirty="0">
                <a:solidFill>
                  <a:schemeClr val="dk1"/>
                </a:solidFill>
              </a:rPr>
              <a:t> </a:t>
            </a:r>
            <a:r>
              <a:rPr lang="en-US" sz="3200" b="1" dirty="0" err="1">
                <a:solidFill>
                  <a:schemeClr val="dk1"/>
                </a:solidFill>
              </a:rPr>
              <a:t>klasse</a:t>
            </a:r>
            <a:r>
              <a:rPr lang="en-US" sz="3200" b="0" i="0" u="none" strike="noStrike" cap="none" baseline="0" dirty="0">
                <a:solidFill>
                  <a:schemeClr val="dk1"/>
                </a:solidFill>
                <a:latin typeface="Comic Sans MS"/>
                <a:ea typeface="Comic Sans MS"/>
                <a:cs typeface="Comic Sans MS"/>
                <a:sym typeface="Comic Sans MS"/>
              </a:rPr>
              <a:t>. </a:t>
            </a:r>
          </a:p>
          <a:p>
            <a:endParaRPr lang="en-US" sz="3200" b="0" i="0" u="none" strike="noStrike" cap="none" baseline="0" dirty="0">
              <a:solidFill>
                <a:schemeClr val="dk1"/>
              </a:solidFill>
              <a:latin typeface="Comic Sans MS"/>
              <a:ea typeface="Comic Sans MS"/>
              <a:cs typeface="Comic Sans MS"/>
              <a:sym typeface="Comic Sans MS"/>
            </a:endParaRPr>
          </a:p>
          <a:p>
            <a:endParaRPr lang="en-US" sz="3200" b="0" i="0" u="none" strike="noStrike" cap="none" baseline="0" dirty="0">
              <a:solidFill>
                <a:schemeClr val="dk1"/>
              </a:solidFill>
              <a:latin typeface="Comic Sans MS"/>
              <a:ea typeface="Comic Sans MS"/>
              <a:cs typeface="Comic Sans MS"/>
              <a:sym typeface="Comic Sans MS"/>
            </a:endParaRPr>
          </a:p>
          <a:p>
            <a:pPr marL="342900" marR="0" lvl="0" indent="-222250" algn="l" rtl="0">
              <a:spcBef>
                <a:spcPts val="640"/>
              </a:spcBef>
              <a:buClr>
                <a:schemeClr val="dk1"/>
              </a:buClr>
              <a:buSzPct val="59375"/>
              <a:buFont typeface="Comic Sans MS"/>
              <a:buNone/>
            </a:pPr>
            <a:r>
              <a:rPr lang="en-US" sz="3200" dirty="0" err="1">
                <a:solidFill>
                  <a:schemeClr val="dk1"/>
                </a:solidFill>
              </a:rPr>
              <a:t>Een</a:t>
            </a:r>
            <a:r>
              <a:rPr lang="en-US" sz="3200" dirty="0">
                <a:solidFill>
                  <a:schemeClr val="dk1"/>
                </a:solidFill>
              </a:rPr>
              <a:t> </a:t>
            </a:r>
            <a:r>
              <a:rPr lang="en-US" sz="3200" b="1" dirty="0" err="1">
                <a:solidFill>
                  <a:schemeClr val="dk1"/>
                </a:solidFill>
              </a:rPr>
              <a:t>klasse</a:t>
            </a:r>
            <a:r>
              <a:rPr lang="en-US" sz="3200" dirty="0">
                <a:solidFill>
                  <a:schemeClr val="dk1"/>
                </a:solidFill>
              </a:rPr>
              <a:t> is </a:t>
            </a:r>
            <a:r>
              <a:rPr lang="en-US" sz="3200" dirty="0" err="1">
                <a:solidFill>
                  <a:schemeClr val="dk1"/>
                </a:solidFill>
              </a:rPr>
              <a:t>een</a:t>
            </a:r>
            <a:r>
              <a:rPr lang="en-US" sz="3200" dirty="0">
                <a:solidFill>
                  <a:schemeClr val="dk1"/>
                </a:solidFill>
              </a:rPr>
              <a:t> « </a:t>
            </a:r>
            <a:r>
              <a:rPr lang="en-US" sz="3200" b="1" dirty="0">
                <a:solidFill>
                  <a:schemeClr val="dk1"/>
                </a:solidFill>
              </a:rPr>
              <a:t>model</a:t>
            </a:r>
            <a:r>
              <a:rPr lang="en-US" sz="3200" dirty="0">
                <a:solidFill>
                  <a:schemeClr val="dk1"/>
                </a:solidFill>
              </a:rPr>
              <a:t> » </a:t>
            </a:r>
            <a:r>
              <a:rPr lang="en-US" sz="3200" dirty="0" err="1">
                <a:solidFill>
                  <a:schemeClr val="dk1"/>
                </a:solidFill>
              </a:rPr>
              <a:t>waarmee</a:t>
            </a:r>
            <a:r>
              <a:rPr lang="en-US" sz="3200" dirty="0">
                <a:solidFill>
                  <a:schemeClr val="dk1"/>
                </a:solidFill>
              </a:rPr>
              <a:t> we </a:t>
            </a:r>
            <a:r>
              <a:rPr lang="en-US" sz="3200" b="1" dirty="0" err="1">
                <a:solidFill>
                  <a:schemeClr val="dk1"/>
                </a:solidFill>
              </a:rPr>
              <a:t>objecten</a:t>
            </a:r>
            <a:r>
              <a:rPr lang="en-US" sz="3200" dirty="0">
                <a:solidFill>
                  <a:schemeClr val="dk1"/>
                </a:solidFill>
              </a:rPr>
              <a:t> </a:t>
            </a:r>
            <a:r>
              <a:rPr lang="en-US" sz="3200" dirty="0" err="1">
                <a:solidFill>
                  <a:schemeClr val="dk1"/>
                </a:solidFill>
              </a:rPr>
              <a:t>bouwen</a:t>
            </a:r>
            <a:r>
              <a:rPr lang="en-US" sz="3200" dirty="0">
                <a:solidFill>
                  <a:schemeClr val="dk1"/>
                </a:solidFill>
              </a:rPr>
              <a:t>.</a:t>
            </a:r>
          </a:p>
          <a:p>
            <a:pPr marL="342900" marR="0" lvl="0" indent="-342900" algn="l" rtl="0">
              <a:spcBef>
                <a:spcPts val="640"/>
              </a:spcBef>
              <a:buClr>
                <a:schemeClr val="dk1"/>
              </a:buClr>
              <a:buSzPct val="98958"/>
              <a:buFont typeface="Arial"/>
              <a:buChar char="•"/>
            </a:pPr>
            <a:r>
              <a:rPr lang="en-US" sz="3200" dirty="0">
                <a:solidFill>
                  <a:schemeClr val="dk1"/>
                </a:solidFill>
              </a:rPr>
              <a:t>We </a:t>
            </a:r>
            <a:r>
              <a:rPr lang="en-US" sz="3200" dirty="0" err="1">
                <a:solidFill>
                  <a:schemeClr val="dk1"/>
                </a:solidFill>
              </a:rPr>
              <a:t>kunne</a:t>
            </a:r>
            <a:r>
              <a:rPr lang="en-US" sz="3200" dirty="0">
                <a:solidFill>
                  <a:schemeClr val="dk1"/>
                </a:solidFill>
              </a:rPr>
              <a:t> </a:t>
            </a:r>
            <a:r>
              <a:rPr lang="en-US" sz="3200" dirty="0" err="1">
                <a:solidFill>
                  <a:schemeClr val="dk1"/>
                </a:solidFill>
              </a:rPr>
              <a:t>ook</a:t>
            </a:r>
            <a:r>
              <a:rPr lang="en-US" sz="3200" dirty="0">
                <a:solidFill>
                  <a:schemeClr val="dk1"/>
                </a:solidFill>
              </a:rPr>
              <a:t> </a:t>
            </a:r>
            <a:r>
              <a:rPr lang="en-US" sz="3200" dirty="0" err="1">
                <a:solidFill>
                  <a:schemeClr val="dk1"/>
                </a:solidFill>
              </a:rPr>
              <a:t>zeggen</a:t>
            </a:r>
            <a:r>
              <a:rPr lang="en-US" sz="3200" dirty="0">
                <a:solidFill>
                  <a:schemeClr val="dk1"/>
                </a:solidFill>
              </a:rPr>
              <a:t> </a:t>
            </a:r>
            <a:r>
              <a:rPr lang="en-US" sz="3200" dirty="0" err="1">
                <a:solidFill>
                  <a:schemeClr val="dk1"/>
                </a:solidFill>
              </a:rPr>
              <a:t>dat</a:t>
            </a:r>
            <a:r>
              <a:rPr lang="en-US" sz="3200" dirty="0">
                <a:solidFill>
                  <a:schemeClr val="dk1"/>
                </a:solidFill>
              </a:rPr>
              <a:t> </a:t>
            </a:r>
            <a:r>
              <a:rPr lang="en-US" sz="3200" dirty="0" err="1">
                <a:solidFill>
                  <a:schemeClr val="dk1"/>
                </a:solidFill>
              </a:rPr>
              <a:t>objecten</a:t>
            </a:r>
            <a:r>
              <a:rPr lang="en-US" sz="3200" dirty="0">
                <a:solidFill>
                  <a:schemeClr val="dk1"/>
                </a:solidFill>
              </a:rPr>
              <a:t> </a:t>
            </a:r>
            <a:r>
              <a:rPr lang="en-US" sz="2800" dirty="0">
                <a:solidFill>
                  <a:schemeClr val="dk1"/>
                </a:solidFill>
              </a:rPr>
              <a:t>« </a:t>
            </a:r>
            <a:r>
              <a:rPr lang="en-US" sz="2800" dirty="0" err="1">
                <a:solidFill>
                  <a:schemeClr val="dk1"/>
                </a:solidFill>
              </a:rPr>
              <a:t>instanties</a:t>
            </a:r>
            <a:r>
              <a:rPr lang="en-US" sz="2800" dirty="0">
                <a:solidFill>
                  <a:schemeClr val="dk1"/>
                </a:solidFill>
              </a:rPr>
              <a:t> » van de </a:t>
            </a:r>
            <a:r>
              <a:rPr lang="en-US" sz="2800" dirty="0" err="1">
                <a:solidFill>
                  <a:schemeClr val="dk1"/>
                </a:solidFill>
              </a:rPr>
              <a:t>klasse</a:t>
            </a:r>
            <a:r>
              <a:rPr lang="en-US" sz="2800" dirty="0">
                <a:solidFill>
                  <a:schemeClr val="dk1"/>
                </a:solidFill>
              </a:rPr>
              <a:t> </a:t>
            </a:r>
            <a:r>
              <a:rPr lang="en-US" sz="2800" dirty="0" err="1">
                <a:solidFill>
                  <a:schemeClr val="dk1"/>
                </a:solidFill>
              </a:rPr>
              <a:t>zijn</a:t>
            </a:r>
            <a:r>
              <a:rPr lang="en-US" sz="2800" dirty="0">
                <a:solidFill>
                  <a:schemeClr val="dk1"/>
                </a:solidFill>
              </a:rPr>
              <a:t>.</a:t>
            </a:r>
          </a:p>
        </p:txBody>
      </p:sp>
      <p:sp>
        <p:nvSpPr>
          <p:cNvPr id="110" name="Shape 110"/>
          <p:cNvSpPr/>
          <p:nvPr/>
        </p:nvSpPr>
        <p:spPr>
          <a:xfrm>
            <a:off x="6539699" y="2039829"/>
            <a:ext cx="2604301" cy="2307786"/>
          </a:xfrm>
          <a:prstGeom prst="rect">
            <a:avLst/>
          </a:prstGeom>
          <a:blipFill>
            <a:blip r:embed="rId3"/>
            <a:stretch>
              <a:fillRect/>
            </a:stretch>
          </a:blipFill>
        </p:spPr>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1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body" idx="1"/>
          </p:nvPr>
        </p:nvSpPr>
        <p:spPr>
          <a:xfrm>
            <a:off x="457200" y="1417638"/>
            <a:ext cx="8229600" cy="4708526"/>
          </a:xfrm>
          <a:prstGeom prst="rect">
            <a:avLst/>
          </a:prstGeom>
          <a:noFill/>
          <a:ln>
            <a:noFill/>
          </a:ln>
        </p:spPr>
        <p:txBody>
          <a:bodyPr lIns="91425" tIns="45700" rIns="91425" bIns="45700" anchor="t" anchorCtr="0">
            <a:noAutofit/>
          </a:bodyPr>
          <a:lstStyle/>
          <a:p>
            <a:pPr marL="0" marR="0" lvl="0" indent="0" algn="l" rtl="0">
              <a:spcBef>
                <a:spcPts val="640"/>
              </a:spcBef>
              <a:buClr>
                <a:schemeClr val="dk1"/>
              </a:buClr>
              <a:buSzPct val="25000"/>
              <a:buFont typeface="Arial"/>
              <a:buNone/>
            </a:pPr>
            <a:r>
              <a:rPr lang="en-US" sz="1050" b="1" i="0" u="none" strike="noStrike" cap="none" baseline="0" dirty="0">
                <a:solidFill>
                  <a:srgbClr val="7F0055"/>
                </a:solidFill>
                <a:latin typeface="Arial"/>
                <a:ea typeface="Arial"/>
                <a:cs typeface="Arial"/>
                <a:sym typeface="Arial"/>
              </a:rPr>
              <a:t>public</a:t>
            </a:r>
            <a:r>
              <a:rPr lang="en-US" sz="1050" b="0" i="0" u="none" strike="noStrike" cap="none" baseline="0" dirty="0">
                <a:solidFill>
                  <a:srgbClr val="000000"/>
                </a:solidFill>
                <a:latin typeface="Arial"/>
                <a:ea typeface="Arial"/>
                <a:cs typeface="Arial"/>
                <a:sym typeface="Arial"/>
              </a:rPr>
              <a:t> </a:t>
            </a:r>
            <a:r>
              <a:rPr lang="en-US" sz="1050" b="1" i="0" u="none" strike="noStrike" cap="none" baseline="0" dirty="0">
                <a:solidFill>
                  <a:srgbClr val="7F0055"/>
                </a:solidFill>
                <a:latin typeface="Arial"/>
                <a:ea typeface="Arial"/>
                <a:cs typeface="Arial"/>
                <a:sym typeface="Arial"/>
              </a:rPr>
              <a:t>class</a:t>
            </a:r>
            <a:r>
              <a:rPr lang="en-US" sz="1050" b="0" i="0" u="none" strike="noStrike" cap="none" baseline="0" dirty="0">
                <a:solidFill>
                  <a:srgbClr val="000000"/>
                </a:solidFill>
                <a:latin typeface="Arial"/>
                <a:ea typeface="Arial"/>
                <a:cs typeface="Arial"/>
                <a:sym typeface="Arial"/>
              </a:rPr>
              <a:t> </a:t>
            </a:r>
            <a:r>
              <a:rPr lang="en-US" sz="1050" b="0" i="0" u="none" strike="noStrike" cap="none" baseline="0" dirty="0" err="1">
                <a:solidFill>
                  <a:srgbClr val="000000"/>
                </a:solidFill>
                <a:latin typeface="Arial"/>
                <a:ea typeface="Arial"/>
                <a:cs typeface="Arial"/>
                <a:sym typeface="Arial"/>
              </a:rPr>
              <a:t>GameElement</a:t>
            </a:r>
            <a:r>
              <a:rPr lang="en-US" sz="1050" b="0" i="0" u="none" strike="noStrike" cap="none" baseline="0" dirty="0">
                <a:solidFill>
                  <a:srgbClr val="000000"/>
                </a:solidFill>
                <a:latin typeface="Arial"/>
                <a:ea typeface="Arial"/>
                <a:cs typeface="Arial"/>
                <a:sym typeface="Arial"/>
              </a:rPr>
              <a:t> </a:t>
            </a:r>
            <a:r>
              <a:rPr lang="en-US" sz="1050" b="0" i="0" u="none" strike="noStrike" cap="none" baseline="0" dirty="0" smtClean="0">
                <a:solidFill>
                  <a:srgbClr val="000000"/>
                </a:solidFill>
                <a:latin typeface="Arial"/>
                <a:ea typeface="Arial"/>
                <a:cs typeface="Arial"/>
                <a:sym typeface="Arial"/>
              </a:rPr>
              <a:t>{</a:t>
            </a:r>
            <a:endParaRPr lang="en-US" sz="1050" b="0" i="0" u="none" strike="noStrike" cap="none" baseline="0" dirty="0">
              <a:solidFill>
                <a:srgbClr val="000000"/>
              </a:solidFill>
              <a:latin typeface="Arial"/>
              <a:ea typeface="Arial"/>
              <a:cs typeface="Arial"/>
              <a:sym typeface="Arial"/>
            </a:endParaRPr>
          </a:p>
          <a:p>
            <a:pPr marL="0" marR="0" lvl="0" indent="0" algn="l" rtl="0">
              <a:spcBef>
                <a:spcPts val="640"/>
              </a:spcBef>
              <a:buClr>
                <a:schemeClr val="dk1"/>
              </a:buClr>
              <a:buSzPct val="25000"/>
              <a:buFont typeface="Arial"/>
              <a:buNone/>
            </a:pPr>
            <a:r>
              <a:rPr lang="en-US" sz="1050" b="0" i="0" u="none" strike="noStrike" cap="none" baseline="0" dirty="0">
                <a:solidFill>
                  <a:srgbClr val="000000"/>
                </a:solidFill>
                <a:latin typeface="Arial"/>
                <a:ea typeface="Arial"/>
                <a:cs typeface="Arial"/>
                <a:sym typeface="Arial"/>
              </a:rPr>
              <a:t>	</a:t>
            </a:r>
            <a:r>
              <a:rPr lang="en-US" sz="1050" b="1" i="0" u="none" strike="noStrike" cap="none" baseline="0" dirty="0">
                <a:solidFill>
                  <a:srgbClr val="7F0055"/>
                </a:solidFill>
                <a:latin typeface="Arial"/>
                <a:ea typeface="Arial"/>
                <a:cs typeface="Arial"/>
                <a:sym typeface="Arial"/>
              </a:rPr>
              <a:t>private</a:t>
            </a:r>
            <a:r>
              <a:rPr lang="en-US" sz="1050" b="0" i="0" u="none" strike="noStrike" cap="none" baseline="0" dirty="0">
                <a:solidFill>
                  <a:srgbClr val="000000"/>
                </a:solidFill>
                <a:latin typeface="Arial"/>
                <a:ea typeface="Arial"/>
                <a:cs typeface="Arial"/>
                <a:sym typeface="Arial"/>
              </a:rPr>
              <a:t> </a:t>
            </a:r>
            <a:r>
              <a:rPr lang="en-US" sz="1050" b="1" i="0" u="none" strike="noStrike" cap="none" baseline="0" dirty="0" err="1">
                <a:solidFill>
                  <a:srgbClr val="7F0055"/>
                </a:solidFill>
                <a:latin typeface="Arial"/>
                <a:ea typeface="Arial"/>
                <a:cs typeface="Arial"/>
                <a:sym typeface="Arial"/>
              </a:rPr>
              <a:t>int</a:t>
            </a:r>
            <a:r>
              <a:rPr lang="en-US" sz="1050" b="0" i="0" u="none" strike="noStrike" cap="none" baseline="0" dirty="0">
                <a:solidFill>
                  <a:srgbClr val="000000"/>
                </a:solidFill>
                <a:latin typeface="Arial"/>
                <a:ea typeface="Arial"/>
                <a:cs typeface="Arial"/>
                <a:sym typeface="Arial"/>
              </a:rPr>
              <a:t> </a:t>
            </a:r>
            <a:r>
              <a:rPr lang="en-US" sz="1050" b="0" i="0" u="none" strike="noStrike" cap="none" baseline="0" dirty="0">
                <a:solidFill>
                  <a:srgbClr val="0000C0"/>
                </a:solidFill>
                <a:latin typeface="Arial"/>
                <a:ea typeface="Arial"/>
                <a:cs typeface="Arial"/>
                <a:sym typeface="Arial"/>
              </a:rPr>
              <a:t>x</a:t>
            </a:r>
            <a:r>
              <a:rPr lang="en-US" sz="1050" b="0" i="0" u="none" strike="noStrike" cap="none" baseline="0" dirty="0">
                <a:solidFill>
                  <a:srgbClr val="000000"/>
                </a:solidFill>
                <a:latin typeface="Arial"/>
                <a:ea typeface="Arial"/>
                <a:cs typeface="Arial"/>
                <a:sym typeface="Arial"/>
              </a:rPr>
              <a:t>;</a:t>
            </a:r>
          </a:p>
          <a:p>
            <a:pPr marL="0" marR="0" lvl="0" indent="0" algn="l" rtl="0">
              <a:spcBef>
                <a:spcPts val="640"/>
              </a:spcBef>
              <a:buClr>
                <a:schemeClr val="dk1"/>
              </a:buClr>
              <a:buSzPct val="25000"/>
              <a:buFont typeface="Arial"/>
              <a:buNone/>
            </a:pPr>
            <a:r>
              <a:rPr lang="en-US" sz="1050" b="0" i="0" u="none" strike="noStrike" cap="none" baseline="0" dirty="0">
                <a:solidFill>
                  <a:srgbClr val="000000"/>
                </a:solidFill>
                <a:latin typeface="Arial"/>
                <a:ea typeface="Arial"/>
                <a:cs typeface="Arial"/>
                <a:sym typeface="Arial"/>
              </a:rPr>
              <a:t>	</a:t>
            </a:r>
            <a:r>
              <a:rPr lang="en-US" sz="1050" b="1" i="0" u="none" strike="noStrike" cap="none" baseline="0" dirty="0">
                <a:solidFill>
                  <a:srgbClr val="7F0055"/>
                </a:solidFill>
                <a:latin typeface="Arial"/>
                <a:ea typeface="Arial"/>
                <a:cs typeface="Arial"/>
                <a:sym typeface="Arial"/>
              </a:rPr>
              <a:t>private</a:t>
            </a:r>
            <a:r>
              <a:rPr lang="en-US" sz="1050" b="0" i="0" u="none" strike="noStrike" cap="none" baseline="0" dirty="0">
                <a:solidFill>
                  <a:srgbClr val="000000"/>
                </a:solidFill>
                <a:latin typeface="Arial"/>
                <a:ea typeface="Arial"/>
                <a:cs typeface="Arial"/>
                <a:sym typeface="Arial"/>
              </a:rPr>
              <a:t> </a:t>
            </a:r>
            <a:r>
              <a:rPr lang="en-US" sz="1050" b="1" i="0" u="none" strike="noStrike" cap="none" baseline="0" dirty="0" err="1">
                <a:solidFill>
                  <a:srgbClr val="7F0055"/>
                </a:solidFill>
                <a:latin typeface="Arial"/>
                <a:ea typeface="Arial"/>
                <a:cs typeface="Arial"/>
                <a:sym typeface="Arial"/>
              </a:rPr>
              <a:t>int</a:t>
            </a:r>
            <a:r>
              <a:rPr lang="en-US" sz="1050" b="0" i="0" u="none" strike="noStrike" cap="none" baseline="0" dirty="0">
                <a:solidFill>
                  <a:srgbClr val="000000"/>
                </a:solidFill>
                <a:latin typeface="Arial"/>
                <a:ea typeface="Arial"/>
                <a:cs typeface="Arial"/>
                <a:sym typeface="Arial"/>
              </a:rPr>
              <a:t> </a:t>
            </a:r>
            <a:r>
              <a:rPr lang="en-US" sz="1050" b="0" i="0" u="none" strike="noStrike" cap="none" baseline="0" dirty="0">
                <a:solidFill>
                  <a:srgbClr val="0000C0"/>
                </a:solidFill>
                <a:latin typeface="Arial"/>
                <a:ea typeface="Arial"/>
                <a:cs typeface="Arial"/>
                <a:sym typeface="Arial"/>
              </a:rPr>
              <a:t>y</a:t>
            </a:r>
            <a:r>
              <a:rPr lang="en-US" sz="1050" b="0" i="0" u="none" strike="noStrike" cap="none" baseline="0" dirty="0" smtClean="0">
                <a:solidFill>
                  <a:srgbClr val="000000"/>
                </a:solidFill>
                <a:latin typeface="Arial"/>
                <a:ea typeface="Arial"/>
                <a:cs typeface="Arial"/>
                <a:sym typeface="Arial"/>
              </a:rPr>
              <a:t>;</a:t>
            </a:r>
            <a:endParaRPr lang="en-US" sz="1050" b="0" i="0" u="none" strike="noStrike" cap="none" baseline="0" dirty="0">
              <a:solidFill>
                <a:srgbClr val="000000"/>
              </a:solidFill>
              <a:latin typeface="Arial"/>
              <a:ea typeface="Arial"/>
              <a:cs typeface="Arial"/>
              <a:sym typeface="Arial"/>
            </a:endParaRPr>
          </a:p>
          <a:p>
            <a:pPr marL="0" marR="0" lvl="0" indent="0" algn="l" rtl="0">
              <a:spcBef>
                <a:spcPts val="640"/>
              </a:spcBef>
              <a:buClr>
                <a:schemeClr val="dk1"/>
              </a:buClr>
              <a:buSzPct val="25000"/>
              <a:buFont typeface="Arial"/>
              <a:buNone/>
            </a:pPr>
            <a:r>
              <a:rPr lang="en-US" sz="1050" b="0" i="0" u="none" strike="noStrike" cap="none" baseline="0" dirty="0">
                <a:solidFill>
                  <a:srgbClr val="000000"/>
                </a:solidFill>
                <a:latin typeface="Arial"/>
                <a:ea typeface="Arial"/>
                <a:cs typeface="Arial"/>
                <a:sym typeface="Arial"/>
              </a:rPr>
              <a:t>	</a:t>
            </a:r>
            <a:r>
              <a:rPr lang="en-US" sz="1050" b="1" i="0" u="none" strike="noStrike" cap="none" baseline="0" dirty="0">
                <a:solidFill>
                  <a:srgbClr val="7F0055"/>
                </a:solidFill>
                <a:latin typeface="Arial"/>
                <a:ea typeface="Arial"/>
                <a:cs typeface="Arial"/>
                <a:sym typeface="Arial"/>
              </a:rPr>
              <a:t>public</a:t>
            </a:r>
            <a:r>
              <a:rPr lang="en-US" sz="1050" b="0" i="0" u="none" strike="noStrike" cap="none" baseline="0" dirty="0">
                <a:solidFill>
                  <a:srgbClr val="000000"/>
                </a:solidFill>
                <a:latin typeface="Arial"/>
                <a:ea typeface="Arial"/>
                <a:cs typeface="Arial"/>
                <a:sym typeface="Arial"/>
              </a:rPr>
              <a:t> </a:t>
            </a:r>
            <a:r>
              <a:rPr lang="en-US" sz="1050" b="0" i="0" u="none" strike="noStrike" cap="none" baseline="0" dirty="0" err="1">
                <a:solidFill>
                  <a:srgbClr val="000000"/>
                </a:solidFill>
                <a:latin typeface="Arial"/>
                <a:ea typeface="Arial"/>
                <a:cs typeface="Arial"/>
                <a:sym typeface="Arial"/>
              </a:rPr>
              <a:t>GameElement</a:t>
            </a:r>
            <a:r>
              <a:rPr lang="en-US" sz="1050" b="0" i="0" u="none" strike="noStrike" cap="none" baseline="0" dirty="0">
                <a:solidFill>
                  <a:srgbClr val="000000"/>
                </a:solidFill>
                <a:latin typeface="Arial"/>
                <a:ea typeface="Arial"/>
                <a:cs typeface="Arial"/>
                <a:sym typeface="Arial"/>
              </a:rPr>
              <a:t>(</a:t>
            </a:r>
            <a:r>
              <a:rPr lang="en-US" sz="1050" b="1" i="0" u="none" strike="noStrike" cap="none" baseline="0" dirty="0" err="1">
                <a:solidFill>
                  <a:srgbClr val="7F0055"/>
                </a:solidFill>
                <a:latin typeface="Arial"/>
                <a:ea typeface="Arial"/>
                <a:cs typeface="Arial"/>
                <a:sym typeface="Arial"/>
              </a:rPr>
              <a:t>int</a:t>
            </a:r>
            <a:r>
              <a:rPr lang="en-US" sz="1050" b="0" i="0" u="none" strike="noStrike" cap="none" baseline="0" dirty="0">
                <a:solidFill>
                  <a:srgbClr val="000000"/>
                </a:solidFill>
                <a:latin typeface="Arial"/>
                <a:ea typeface="Arial"/>
                <a:cs typeface="Arial"/>
                <a:sym typeface="Arial"/>
              </a:rPr>
              <a:t> </a:t>
            </a:r>
            <a:r>
              <a:rPr lang="en-US" sz="1050" b="0" i="0" u="none" strike="noStrike" cap="none" baseline="0" dirty="0" err="1">
                <a:solidFill>
                  <a:srgbClr val="000000"/>
                </a:solidFill>
                <a:latin typeface="Arial"/>
                <a:ea typeface="Arial"/>
                <a:cs typeface="Arial"/>
                <a:sym typeface="Arial"/>
              </a:rPr>
              <a:t>initX</a:t>
            </a:r>
            <a:r>
              <a:rPr lang="en-US" sz="1050" b="0" i="0" u="none" strike="noStrike" cap="none" baseline="0" dirty="0">
                <a:solidFill>
                  <a:srgbClr val="000000"/>
                </a:solidFill>
                <a:latin typeface="Arial"/>
                <a:ea typeface="Arial"/>
                <a:cs typeface="Arial"/>
                <a:sym typeface="Arial"/>
              </a:rPr>
              <a:t>, </a:t>
            </a:r>
            <a:r>
              <a:rPr lang="en-US" sz="1050" b="1" i="0" u="none" strike="noStrike" cap="none" baseline="0" dirty="0" err="1">
                <a:solidFill>
                  <a:srgbClr val="7F0055"/>
                </a:solidFill>
                <a:latin typeface="Arial"/>
                <a:ea typeface="Arial"/>
                <a:cs typeface="Arial"/>
                <a:sym typeface="Arial"/>
              </a:rPr>
              <a:t>int</a:t>
            </a:r>
            <a:r>
              <a:rPr lang="en-US" sz="1050" b="0" i="0" u="none" strike="noStrike" cap="none" baseline="0" dirty="0">
                <a:solidFill>
                  <a:srgbClr val="000000"/>
                </a:solidFill>
                <a:latin typeface="Arial"/>
                <a:ea typeface="Arial"/>
                <a:cs typeface="Arial"/>
                <a:sym typeface="Arial"/>
              </a:rPr>
              <a:t> </a:t>
            </a:r>
            <a:r>
              <a:rPr lang="en-US" sz="1050" b="0" i="0" u="none" strike="noStrike" cap="none" baseline="0" dirty="0" err="1">
                <a:solidFill>
                  <a:srgbClr val="000000"/>
                </a:solidFill>
                <a:latin typeface="Arial"/>
                <a:ea typeface="Arial"/>
                <a:cs typeface="Arial"/>
                <a:sym typeface="Arial"/>
              </a:rPr>
              <a:t>initY</a:t>
            </a:r>
            <a:r>
              <a:rPr lang="en-US" sz="1050" b="0" i="0" u="none" strike="noStrike" cap="none" baseline="0" dirty="0">
                <a:solidFill>
                  <a:srgbClr val="000000"/>
                </a:solidFill>
                <a:latin typeface="Arial"/>
                <a:ea typeface="Arial"/>
                <a:cs typeface="Arial"/>
                <a:sym typeface="Arial"/>
              </a:rPr>
              <a:t>) {</a:t>
            </a:r>
          </a:p>
          <a:p>
            <a:pPr marL="0" marR="0" lvl="0" indent="0" algn="l" rtl="0">
              <a:spcBef>
                <a:spcPts val="640"/>
              </a:spcBef>
              <a:buClr>
                <a:schemeClr val="dk1"/>
              </a:buClr>
              <a:buSzPct val="25000"/>
              <a:buFont typeface="Arial"/>
              <a:buNone/>
            </a:pPr>
            <a:r>
              <a:rPr lang="en-US" sz="1050" b="0" i="0" u="none" strike="noStrike" cap="none" baseline="0" dirty="0">
                <a:solidFill>
                  <a:srgbClr val="000000"/>
                </a:solidFill>
                <a:latin typeface="Arial"/>
                <a:ea typeface="Arial"/>
                <a:cs typeface="Arial"/>
                <a:sym typeface="Arial"/>
              </a:rPr>
              <a:t>		</a:t>
            </a:r>
            <a:r>
              <a:rPr lang="en-US" sz="1050" b="0" i="0" u="none" strike="noStrike" cap="none" baseline="0" dirty="0">
                <a:solidFill>
                  <a:srgbClr val="0000C0"/>
                </a:solidFill>
                <a:latin typeface="Arial"/>
                <a:ea typeface="Arial"/>
                <a:cs typeface="Arial"/>
                <a:sym typeface="Arial"/>
              </a:rPr>
              <a:t>x</a:t>
            </a:r>
            <a:r>
              <a:rPr lang="en-US" sz="1050" b="0" i="0" u="none" strike="noStrike" cap="none" baseline="0" dirty="0">
                <a:solidFill>
                  <a:srgbClr val="000000"/>
                </a:solidFill>
                <a:latin typeface="Arial"/>
                <a:ea typeface="Arial"/>
                <a:cs typeface="Arial"/>
                <a:sym typeface="Arial"/>
              </a:rPr>
              <a:t> = </a:t>
            </a:r>
            <a:r>
              <a:rPr lang="en-US" sz="1050" b="0" i="0" u="none" strike="noStrike" cap="none" baseline="0" dirty="0" err="1">
                <a:solidFill>
                  <a:srgbClr val="000000"/>
                </a:solidFill>
                <a:latin typeface="Arial"/>
                <a:ea typeface="Arial"/>
                <a:cs typeface="Arial"/>
                <a:sym typeface="Arial"/>
              </a:rPr>
              <a:t>initX</a:t>
            </a:r>
            <a:r>
              <a:rPr lang="en-US" sz="1050" b="0" i="0" u="none" strike="noStrike" cap="none" baseline="0" dirty="0">
                <a:solidFill>
                  <a:srgbClr val="000000"/>
                </a:solidFill>
                <a:latin typeface="Arial"/>
                <a:ea typeface="Arial"/>
                <a:cs typeface="Arial"/>
                <a:sym typeface="Arial"/>
              </a:rPr>
              <a:t>;</a:t>
            </a:r>
          </a:p>
          <a:p>
            <a:pPr marL="0" marR="0" lvl="0" indent="0" algn="l" rtl="0">
              <a:spcBef>
                <a:spcPts val="640"/>
              </a:spcBef>
              <a:buClr>
                <a:schemeClr val="dk1"/>
              </a:buClr>
              <a:buSzPct val="25000"/>
              <a:buFont typeface="Arial"/>
              <a:buNone/>
            </a:pPr>
            <a:r>
              <a:rPr lang="en-US" sz="1050" b="0" i="0" u="none" strike="noStrike" cap="none" baseline="0" dirty="0">
                <a:solidFill>
                  <a:srgbClr val="000000"/>
                </a:solidFill>
                <a:latin typeface="Arial"/>
                <a:ea typeface="Arial"/>
                <a:cs typeface="Arial"/>
                <a:sym typeface="Arial"/>
              </a:rPr>
              <a:t>		</a:t>
            </a:r>
            <a:r>
              <a:rPr lang="en-US" sz="1050" b="0" i="0" u="none" strike="noStrike" cap="none" baseline="0" dirty="0">
                <a:solidFill>
                  <a:srgbClr val="0000C0"/>
                </a:solidFill>
                <a:latin typeface="Arial"/>
                <a:ea typeface="Arial"/>
                <a:cs typeface="Arial"/>
                <a:sym typeface="Arial"/>
              </a:rPr>
              <a:t>y</a:t>
            </a:r>
            <a:r>
              <a:rPr lang="en-US" sz="1050" b="0" i="0" u="none" strike="noStrike" cap="none" baseline="0" dirty="0">
                <a:solidFill>
                  <a:srgbClr val="000000"/>
                </a:solidFill>
                <a:latin typeface="Arial"/>
                <a:ea typeface="Arial"/>
                <a:cs typeface="Arial"/>
                <a:sym typeface="Arial"/>
              </a:rPr>
              <a:t> = </a:t>
            </a:r>
            <a:r>
              <a:rPr lang="en-US" sz="1050" b="0" i="0" u="none" strike="noStrike" cap="none" baseline="0" dirty="0" err="1">
                <a:solidFill>
                  <a:srgbClr val="000000"/>
                </a:solidFill>
                <a:latin typeface="Arial"/>
                <a:ea typeface="Arial"/>
                <a:cs typeface="Arial"/>
                <a:sym typeface="Arial"/>
              </a:rPr>
              <a:t>initY</a:t>
            </a:r>
            <a:r>
              <a:rPr lang="en-US" sz="1050" b="0" i="0" u="none" strike="noStrike" cap="none" baseline="0" dirty="0">
                <a:solidFill>
                  <a:srgbClr val="000000"/>
                </a:solidFill>
                <a:latin typeface="Arial"/>
                <a:ea typeface="Arial"/>
                <a:cs typeface="Arial"/>
                <a:sym typeface="Arial"/>
              </a:rPr>
              <a:t>;</a:t>
            </a:r>
          </a:p>
          <a:p>
            <a:pPr marL="0" marR="0" lvl="0" indent="0" algn="l" rtl="0">
              <a:spcBef>
                <a:spcPts val="640"/>
              </a:spcBef>
              <a:buClr>
                <a:schemeClr val="dk1"/>
              </a:buClr>
              <a:buSzPct val="25000"/>
              <a:buFont typeface="Arial"/>
              <a:buNone/>
            </a:pPr>
            <a:r>
              <a:rPr lang="en-US" sz="1050" b="0" i="0" u="none" strike="noStrike" cap="none" baseline="0" dirty="0">
                <a:solidFill>
                  <a:srgbClr val="000000"/>
                </a:solidFill>
                <a:latin typeface="Arial"/>
                <a:ea typeface="Arial"/>
                <a:cs typeface="Arial"/>
                <a:sym typeface="Arial"/>
              </a:rPr>
              <a:t>	}</a:t>
            </a:r>
          </a:p>
          <a:p>
            <a:pPr marL="0" marR="0" lvl="0" indent="0" algn="l" rtl="0">
              <a:spcBef>
                <a:spcPts val="640"/>
              </a:spcBef>
              <a:buClr>
                <a:schemeClr val="dk1"/>
              </a:buClr>
              <a:buSzPct val="25000"/>
              <a:buFont typeface="Arial"/>
              <a:buNone/>
            </a:pPr>
            <a:r>
              <a:rPr lang="en-US" sz="1050" b="0" i="0" u="none" strike="noStrike" cap="none" baseline="0" dirty="0">
                <a:solidFill>
                  <a:srgbClr val="000000"/>
                </a:solidFill>
                <a:latin typeface="Arial"/>
                <a:ea typeface="Arial"/>
                <a:cs typeface="Arial"/>
                <a:sym typeface="Arial"/>
              </a:rPr>
              <a:t>	</a:t>
            </a:r>
          </a:p>
          <a:p>
            <a:pPr marL="0" marR="0" lvl="0" indent="0" algn="l" rtl="0">
              <a:spcBef>
                <a:spcPts val="640"/>
              </a:spcBef>
              <a:buClr>
                <a:schemeClr val="dk1"/>
              </a:buClr>
              <a:buSzPct val="25000"/>
              <a:buFont typeface="Arial"/>
              <a:buNone/>
            </a:pPr>
            <a:r>
              <a:rPr lang="en-US" sz="1050" b="0" i="0" u="none" strike="noStrike" cap="none" baseline="0" dirty="0">
                <a:solidFill>
                  <a:srgbClr val="000000"/>
                </a:solidFill>
                <a:latin typeface="Arial"/>
                <a:ea typeface="Arial"/>
                <a:cs typeface="Arial"/>
                <a:sym typeface="Arial"/>
              </a:rPr>
              <a:t>	</a:t>
            </a:r>
            <a:r>
              <a:rPr lang="en-US" sz="1050" b="1" i="0" u="none" strike="noStrike" cap="none" baseline="0" dirty="0">
                <a:solidFill>
                  <a:srgbClr val="7F0055"/>
                </a:solidFill>
                <a:latin typeface="Arial"/>
                <a:ea typeface="Arial"/>
                <a:cs typeface="Arial"/>
                <a:sym typeface="Arial"/>
              </a:rPr>
              <a:t>public</a:t>
            </a:r>
            <a:r>
              <a:rPr lang="en-US" sz="1050" b="0" i="0" u="none" strike="noStrike" cap="none" baseline="0" dirty="0">
                <a:solidFill>
                  <a:srgbClr val="000000"/>
                </a:solidFill>
                <a:latin typeface="Arial"/>
                <a:ea typeface="Arial"/>
                <a:cs typeface="Arial"/>
                <a:sym typeface="Arial"/>
              </a:rPr>
              <a:t> </a:t>
            </a:r>
            <a:r>
              <a:rPr lang="en-US" sz="1050" b="1" i="0" u="none" strike="noStrike" cap="none" baseline="0" dirty="0" err="1">
                <a:solidFill>
                  <a:srgbClr val="7F0055"/>
                </a:solidFill>
                <a:latin typeface="Arial"/>
                <a:ea typeface="Arial"/>
                <a:cs typeface="Arial"/>
                <a:sym typeface="Arial"/>
              </a:rPr>
              <a:t>int</a:t>
            </a:r>
            <a:r>
              <a:rPr lang="en-US" sz="1050" b="0" i="0" u="none" strike="noStrike" cap="none" baseline="0" dirty="0">
                <a:solidFill>
                  <a:srgbClr val="000000"/>
                </a:solidFill>
                <a:latin typeface="Arial"/>
                <a:ea typeface="Arial"/>
                <a:cs typeface="Arial"/>
                <a:sym typeface="Arial"/>
              </a:rPr>
              <a:t> </a:t>
            </a:r>
            <a:r>
              <a:rPr lang="en-US" sz="1050" b="0" i="0" u="none" strike="noStrike" cap="none" baseline="0" dirty="0" err="1">
                <a:solidFill>
                  <a:srgbClr val="000000"/>
                </a:solidFill>
                <a:latin typeface="Arial"/>
                <a:ea typeface="Arial"/>
                <a:cs typeface="Arial"/>
                <a:sym typeface="Arial"/>
              </a:rPr>
              <a:t>getX</a:t>
            </a:r>
            <a:r>
              <a:rPr lang="en-US" sz="1050" b="0" i="0" u="none" strike="noStrike" cap="none" baseline="0" dirty="0">
                <a:solidFill>
                  <a:srgbClr val="000000"/>
                </a:solidFill>
                <a:latin typeface="Arial"/>
                <a:ea typeface="Arial"/>
                <a:cs typeface="Arial"/>
                <a:sym typeface="Arial"/>
              </a:rPr>
              <a:t>() {</a:t>
            </a:r>
          </a:p>
          <a:p>
            <a:pPr marL="0" marR="0" lvl="0" indent="0" algn="l" rtl="0">
              <a:spcBef>
                <a:spcPts val="640"/>
              </a:spcBef>
              <a:buClr>
                <a:schemeClr val="dk1"/>
              </a:buClr>
              <a:buSzPct val="25000"/>
              <a:buFont typeface="Arial"/>
              <a:buNone/>
            </a:pPr>
            <a:r>
              <a:rPr lang="en-US" sz="1050" b="0" i="0" u="none" strike="noStrike" cap="none" baseline="0" dirty="0">
                <a:solidFill>
                  <a:srgbClr val="000000"/>
                </a:solidFill>
                <a:latin typeface="Arial"/>
                <a:ea typeface="Arial"/>
                <a:cs typeface="Arial"/>
                <a:sym typeface="Arial"/>
              </a:rPr>
              <a:t>		</a:t>
            </a:r>
            <a:r>
              <a:rPr lang="en-US" sz="1050" b="1" i="0" u="none" strike="noStrike" cap="none" baseline="0" dirty="0">
                <a:solidFill>
                  <a:srgbClr val="7F0055"/>
                </a:solidFill>
                <a:latin typeface="Arial"/>
                <a:ea typeface="Arial"/>
                <a:cs typeface="Arial"/>
                <a:sym typeface="Arial"/>
              </a:rPr>
              <a:t>return</a:t>
            </a:r>
            <a:r>
              <a:rPr lang="en-US" sz="1050" b="0" i="0" u="none" strike="noStrike" cap="none" baseline="0" dirty="0">
                <a:solidFill>
                  <a:srgbClr val="000000"/>
                </a:solidFill>
                <a:latin typeface="Arial"/>
                <a:ea typeface="Arial"/>
                <a:cs typeface="Arial"/>
                <a:sym typeface="Arial"/>
              </a:rPr>
              <a:t> </a:t>
            </a:r>
            <a:r>
              <a:rPr lang="en-US" sz="1050" b="0" i="0" u="none" strike="noStrike" cap="none" baseline="0" dirty="0">
                <a:solidFill>
                  <a:srgbClr val="0000C0"/>
                </a:solidFill>
                <a:latin typeface="Arial"/>
                <a:ea typeface="Arial"/>
                <a:cs typeface="Arial"/>
                <a:sym typeface="Arial"/>
              </a:rPr>
              <a:t>x</a:t>
            </a:r>
            <a:r>
              <a:rPr lang="en-US" sz="1050" b="0" i="0" u="none" strike="noStrike" cap="none" baseline="0" dirty="0">
                <a:solidFill>
                  <a:srgbClr val="000000"/>
                </a:solidFill>
                <a:latin typeface="Arial"/>
                <a:ea typeface="Arial"/>
                <a:cs typeface="Arial"/>
                <a:sym typeface="Arial"/>
              </a:rPr>
              <a:t>;</a:t>
            </a:r>
          </a:p>
          <a:p>
            <a:pPr marL="0" marR="0" lvl="0" indent="0" algn="l" rtl="0">
              <a:spcBef>
                <a:spcPts val="640"/>
              </a:spcBef>
              <a:buClr>
                <a:schemeClr val="dk1"/>
              </a:buClr>
              <a:buSzPct val="25000"/>
              <a:buFont typeface="Arial"/>
              <a:buNone/>
            </a:pPr>
            <a:r>
              <a:rPr lang="en-US" sz="1050" b="0" i="0" u="none" strike="noStrike" cap="none" baseline="0" dirty="0">
                <a:solidFill>
                  <a:srgbClr val="000000"/>
                </a:solidFill>
                <a:latin typeface="Arial"/>
                <a:ea typeface="Arial"/>
                <a:cs typeface="Arial"/>
                <a:sym typeface="Arial"/>
              </a:rPr>
              <a:t>	}</a:t>
            </a:r>
          </a:p>
          <a:p>
            <a:endParaRPr lang="en-US" sz="1050" b="0" i="0" u="none" strike="noStrike" cap="none" baseline="0" dirty="0">
              <a:solidFill>
                <a:srgbClr val="000000"/>
              </a:solidFill>
              <a:latin typeface="Arial"/>
              <a:ea typeface="Arial"/>
              <a:cs typeface="Arial"/>
              <a:sym typeface="Arial"/>
            </a:endParaRPr>
          </a:p>
          <a:p>
            <a:pPr marL="0" marR="0" lvl="0" indent="0" algn="l" rtl="0">
              <a:spcBef>
                <a:spcPts val="640"/>
              </a:spcBef>
              <a:buClr>
                <a:schemeClr val="dk1"/>
              </a:buClr>
              <a:buSzPct val="25000"/>
              <a:buFont typeface="Arial"/>
              <a:buNone/>
            </a:pPr>
            <a:r>
              <a:rPr lang="en-US" sz="1050" b="0" i="0" u="none" strike="noStrike" cap="none" baseline="0" dirty="0">
                <a:solidFill>
                  <a:srgbClr val="000000"/>
                </a:solidFill>
                <a:latin typeface="Arial"/>
                <a:ea typeface="Arial"/>
                <a:cs typeface="Arial"/>
                <a:sym typeface="Arial"/>
              </a:rPr>
              <a:t>	</a:t>
            </a:r>
            <a:r>
              <a:rPr lang="en-US" sz="1050" b="1" i="0" u="none" strike="noStrike" cap="none" baseline="0" dirty="0">
                <a:solidFill>
                  <a:srgbClr val="7F0055"/>
                </a:solidFill>
                <a:latin typeface="Arial"/>
                <a:ea typeface="Arial"/>
                <a:cs typeface="Arial"/>
                <a:sym typeface="Arial"/>
              </a:rPr>
              <a:t>public</a:t>
            </a:r>
            <a:r>
              <a:rPr lang="en-US" sz="1050" b="0" i="0" u="none" strike="noStrike" cap="none" baseline="0" dirty="0">
                <a:solidFill>
                  <a:srgbClr val="000000"/>
                </a:solidFill>
                <a:latin typeface="Arial"/>
                <a:ea typeface="Arial"/>
                <a:cs typeface="Arial"/>
                <a:sym typeface="Arial"/>
              </a:rPr>
              <a:t> </a:t>
            </a:r>
            <a:r>
              <a:rPr lang="en-US" sz="1050" b="1" i="0" u="none" strike="noStrike" cap="none" baseline="0" dirty="0" err="1">
                <a:solidFill>
                  <a:srgbClr val="7F0055"/>
                </a:solidFill>
                <a:latin typeface="Arial"/>
                <a:ea typeface="Arial"/>
                <a:cs typeface="Arial"/>
                <a:sym typeface="Arial"/>
              </a:rPr>
              <a:t>int</a:t>
            </a:r>
            <a:r>
              <a:rPr lang="en-US" sz="1050" b="0" i="0" u="none" strike="noStrike" cap="none" baseline="0" dirty="0">
                <a:solidFill>
                  <a:srgbClr val="000000"/>
                </a:solidFill>
                <a:latin typeface="Arial"/>
                <a:ea typeface="Arial"/>
                <a:cs typeface="Arial"/>
                <a:sym typeface="Arial"/>
              </a:rPr>
              <a:t> </a:t>
            </a:r>
            <a:r>
              <a:rPr lang="en-US" sz="1050" b="0" i="0" u="none" strike="noStrike" cap="none" baseline="0" dirty="0" err="1">
                <a:solidFill>
                  <a:srgbClr val="000000"/>
                </a:solidFill>
                <a:latin typeface="Arial"/>
                <a:ea typeface="Arial"/>
                <a:cs typeface="Arial"/>
                <a:sym typeface="Arial"/>
              </a:rPr>
              <a:t>getY</a:t>
            </a:r>
            <a:r>
              <a:rPr lang="en-US" sz="1050" b="0" i="0" u="none" strike="noStrike" cap="none" baseline="0" dirty="0">
                <a:solidFill>
                  <a:srgbClr val="000000"/>
                </a:solidFill>
                <a:latin typeface="Arial"/>
                <a:ea typeface="Arial"/>
                <a:cs typeface="Arial"/>
                <a:sym typeface="Arial"/>
              </a:rPr>
              <a:t>() {</a:t>
            </a:r>
          </a:p>
          <a:p>
            <a:pPr marL="0" marR="0" lvl="0" indent="0" algn="l" rtl="0">
              <a:spcBef>
                <a:spcPts val="640"/>
              </a:spcBef>
              <a:buClr>
                <a:schemeClr val="dk1"/>
              </a:buClr>
              <a:buSzPct val="25000"/>
              <a:buFont typeface="Arial"/>
              <a:buNone/>
            </a:pPr>
            <a:r>
              <a:rPr lang="en-US" sz="1050" b="0" i="0" u="none" strike="noStrike" cap="none" baseline="0" dirty="0">
                <a:solidFill>
                  <a:srgbClr val="000000"/>
                </a:solidFill>
                <a:latin typeface="Arial"/>
                <a:ea typeface="Arial"/>
                <a:cs typeface="Arial"/>
                <a:sym typeface="Arial"/>
              </a:rPr>
              <a:t>		</a:t>
            </a:r>
            <a:r>
              <a:rPr lang="en-US" sz="1050" b="1" i="0" u="none" strike="noStrike" cap="none" baseline="0" dirty="0">
                <a:solidFill>
                  <a:srgbClr val="7F0055"/>
                </a:solidFill>
                <a:latin typeface="Arial"/>
                <a:ea typeface="Arial"/>
                <a:cs typeface="Arial"/>
                <a:sym typeface="Arial"/>
              </a:rPr>
              <a:t>return</a:t>
            </a:r>
            <a:r>
              <a:rPr lang="en-US" sz="1050" b="0" i="0" u="none" strike="noStrike" cap="none" baseline="0" dirty="0">
                <a:solidFill>
                  <a:srgbClr val="000000"/>
                </a:solidFill>
                <a:latin typeface="Arial"/>
                <a:ea typeface="Arial"/>
                <a:cs typeface="Arial"/>
                <a:sym typeface="Arial"/>
              </a:rPr>
              <a:t> </a:t>
            </a:r>
            <a:r>
              <a:rPr lang="en-US" sz="1050" b="0" i="0" u="none" strike="noStrike" cap="none" baseline="0" dirty="0">
                <a:solidFill>
                  <a:srgbClr val="0000C0"/>
                </a:solidFill>
                <a:latin typeface="Arial"/>
                <a:ea typeface="Arial"/>
                <a:cs typeface="Arial"/>
                <a:sym typeface="Arial"/>
              </a:rPr>
              <a:t>y</a:t>
            </a:r>
            <a:r>
              <a:rPr lang="en-US" sz="1050" b="0" i="0" u="none" strike="noStrike" cap="none" baseline="0" dirty="0">
                <a:solidFill>
                  <a:srgbClr val="000000"/>
                </a:solidFill>
                <a:latin typeface="Arial"/>
                <a:ea typeface="Arial"/>
                <a:cs typeface="Arial"/>
                <a:sym typeface="Arial"/>
              </a:rPr>
              <a:t>;</a:t>
            </a:r>
          </a:p>
          <a:p>
            <a:pPr marL="0" marR="0" lvl="0" indent="0" algn="l" rtl="0">
              <a:spcBef>
                <a:spcPts val="640"/>
              </a:spcBef>
              <a:buClr>
                <a:schemeClr val="dk1"/>
              </a:buClr>
              <a:buSzPct val="25000"/>
              <a:buFont typeface="Arial"/>
              <a:buNone/>
            </a:pPr>
            <a:r>
              <a:rPr lang="en-US" sz="1050" b="0" i="0" u="none" strike="noStrike" cap="none" baseline="0" dirty="0">
                <a:solidFill>
                  <a:srgbClr val="000000"/>
                </a:solidFill>
                <a:latin typeface="Arial"/>
                <a:ea typeface="Arial"/>
                <a:cs typeface="Arial"/>
                <a:sym typeface="Arial"/>
              </a:rPr>
              <a:t>	}</a:t>
            </a:r>
          </a:p>
          <a:p>
            <a:pPr marL="0" marR="0" lvl="0" indent="0" algn="l" rtl="0">
              <a:spcBef>
                <a:spcPts val="640"/>
              </a:spcBef>
              <a:buClr>
                <a:schemeClr val="dk1"/>
              </a:buClr>
              <a:buSzPct val="25000"/>
              <a:buFont typeface="Arial"/>
              <a:buNone/>
            </a:pPr>
            <a:r>
              <a:rPr lang="en-US" sz="1050" b="0" i="0" u="none" strike="noStrike" cap="none" baseline="0" dirty="0">
                <a:solidFill>
                  <a:srgbClr val="000000"/>
                </a:solidFill>
                <a:latin typeface="Arial"/>
                <a:ea typeface="Arial"/>
                <a:cs typeface="Arial"/>
                <a:sym typeface="Arial"/>
              </a:rPr>
              <a:t>	</a:t>
            </a:r>
          </a:p>
          <a:p>
            <a:pPr marL="0" marR="0" lvl="0" indent="0" algn="l" rtl="0">
              <a:spcBef>
                <a:spcPts val="640"/>
              </a:spcBef>
              <a:buClr>
                <a:schemeClr val="dk1"/>
              </a:buClr>
              <a:buSzPct val="25000"/>
              <a:buFont typeface="Arial"/>
              <a:buNone/>
            </a:pPr>
            <a:r>
              <a:rPr lang="en-US" sz="1050" b="0" i="0" u="none" strike="noStrike" cap="none" baseline="0" dirty="0">
                <a:solidFill>
                  <a:srgbClr val="000000"/>
                </a:solidFill>
                <a:latin typeface="Arial"/>
                <a:ea typeface="Arial"/>
                <a:cs typeface="Arial"/>
                <a:sym typeface="Arial"/>
              </a:rPr>
              <a:t>	</a:t>
            </a:r>
            <a:r>
              <a:rPr lang="en-US" sz="1050" b="1" i="0" u="none" strike="noStrike" cap="none" baseline="0" dirty="0">
                <a:solidFill>
                  <a:srgbClr val="7F0055"/>
                </a:solidFill>
                <a:latin typeface="Arial"/>
                <a:ea typeface="Arial"/>
                <a:cs typeface="Arial"/>
                <a:sym typeface="Arial"/>
              </a:rPr>
              <a:t>public</a:t>
            </a:r>
            <a:r>
              <a:rPr lang="en-US" sz="1050" b="0" i="0" u="none" strike="noStrike" cap="none" baseline="0" dirty="0">
                <a:solidFill>
                  <a:srgbClr val="000000"/>
                </a:solidFill>
                <a:latin typeface="Arial"/>
                <a:ea typeface="Arial"/>
                <a:cs typeface="Arial"/>
                <a:sym typeface="Arial"/>
              </a:rPr>
              <a:t> </a:t>
            </a:r>
            <a:r>
              <a:rPr lang="en-US" sz="1050" b="1" i="0" u="none" strike="noStrike" cap="none" baseline="0" dirty="0">
                <a:solidFill>
                  <a:srgbClr val="7F0055"/>
                </a:solidFill>
                <a:latin typeface="Arial"/>
                <a:ea typeface="Arial"/>
                <a:cs typeface="Arial"/>
                <a:sym typeface="Arial"/>
              </a:rPr>
              <a:t>void</a:t>
            </a:r>
            <a:r>
              <a:rPr lang="en-US" sz="1050" b="0" i="0" u="none" strike="noStrike" cap="none" baseline="0" dirty="0">
                <a:solidFill>
                  <a:srgbClr val="000000"/>
                </a:solidFill>
                <a:latin typeface="Arial"/>
                <a:ea typeface="Arial"/>
                <a:cs typeface="Arial"/>
                <a:sym typeface="Arial"/>
              </a:rPr>
              <a:t> move(</a:t>
            </a:r>
            <a:r>
              <a:rPr lang="en-US" sz="1050" b="1" i="0" u="none" strike="noStrike" cap="none" baseline="0" dirty="0" err="1">
                <a:solidFill>
                  <a:srgbClr val="7F0055"/>
                </a:solidFill>
                <a:latin typeface="Arial"/>
                <a:ea typeface="Arial"/>
                <a:cs typeface="Arial"/>
                <a:sym typeface="Arial"/>
              </a:rPr>
              <a:t>int</a:t>
            </a:r>
            <a:r>
              <a:rPr lang="en-US" sz="1050" b="0" i="0" u="none" strike="noStrike" cap="none" baseline="0" dirty="0">
                <a:solidFill>
                  <a:srgbClr val="000000"/>
                </a:solidFill>
                <a:latin typeface="Arial"/>
                <a:ea typeface="Arial"/>
                <a:cs typeface="Arial"/>
                <a:sym typeface="Arial"/>
              </a:rPr>
              <a:t> </a:t>
            </a:r>
            <a:r>
              <a:rPr lang="en-US" sz="1050" b="0" i="0" u="none" strike="noStrike" cap="none" baseline="0" dirty="0" err="1">
                <a:solidFill>
                  <a:srgbClr val="000000"/>
                </a:solidFill>
                <a:latin typeface="Arial"/>
                <a:ea typeface="Arial"/>
                <a:cs typeface="Arial"/>
                <a:sym typeface="Arial"/>
              </a:rPr>
              <a:t>xMove</a:t>
            </a:r>
            <a:r>
              <a:rPr lang="en-US" sz="1050" b="0" i="0" u="none" strike="noStrike" cap="none" baseline="0" dirty="0">
                <a:solidFill>
                  <a:srgbClr val="000000"/>
                </a:solidFill>
                <a:latin typeface="Arial"/>
                <a:ea typeface="Arial"/>
                <a:cs typeface="Arial"/>
                <a:sym typeface="Arial"/>
              </a:rPr>
              <a:t>, </a:t>
            </a:r>
            <a:r>
              <a:rPr lang="en-US" sz="1050" b="1" i="0" u="none" strike="noStrike" cap="none" baseline="0" dirty="0" err="1">
                <a:solidFill>
                  <a:srgbClr val="7F0055"/>
                </a:solidFill>
                <a:latin typeface="Arial"/>
                <a:ea typeface="Arial"/>
                <a:cs typeface="Arial"/>
                <a:sym typeface="Arial"/>
              </a:rPr>
              <a:t>int</a:t>
            </a:r>
            <a:r>
              <a:rPr lang="en-US" sz="1050" b="0" i="0" u="none" strike="noStrike" cap="none" baseline="0" dirty="0">
                <a:solidFill>
                  <a:srgbClr val="000000"/>
                </a:solidFill>
                <a:latin typeface="Arial"/>
                <a:ea typeface="Arial"/>
                <a:cs typeface="Arial"/>
                <a:sym typeface="Arial"/>
              </a:rPr>
              <a:t> </a:t>
            </a:r>
            <a:r>
              <a:rPr lang="en-US" sz="1050" b="0" i="0" u="none" strike="noStrike" cap="none" baseline="0" dirty="0" err="1">
                <a:solidFill>
                  <a:srgbClr val="000000"/>
                </a:solidFill>
                <a:latin typeface="Arial"/>
                <a:ea typeface="Arial"/>
                <a:cs typeface="Arial"/>
                <a:sym typeface="Arial"/>
              </a:rPr>
              <a:t>yMove</a:t>
            </a:r>
            <a:r>
              <a:rPr lang="en-US" sz="1050" b="0" i="0" u="none" strike="noStrike" cap="none" baseline="0" dirty="0">
                <a:solidFill>
                  <a:srgbClr val="000000"/>
                </a:solidFill>
                <a:latin typeface="Arial"/>
                <a:ea typeface="Arial"/>
                <a:cs typeface="Arial"/>
                <a:sym typeface="Arial"/>
              </a:rPr>
              <a:t>) {</a:t>
            </a:r>
          </a:p>
          <a:p>
            <a:pPr marL="0" marR="0" lvl="0" indent="0" algn="l" rtl="0">
              <a:spcBef>
                <a:spcPts val="640"/>
              </a:spcBef>
              <a:buClr>
                <a:schemeClr val="dk1"/>
              </a:buClr>
              <a:buSzPct val="25000"/>
              <a:buFont typeface="Arial"/>
              <a:buNone/>
            </a:pPr>
            <a:r>
              <a:rPr lang="en-US" sz="1050" b="0" i="0" u="none" strike="noStrike" cap="none" baseline="0" dirty="0">
                <a:solidFill>
                  <a:srgbClr val="000000"/>
                </a:solidFill>
                <a:latin typeface="Arial"/>
                <a:ea typeface="Arial"/>
                <a:cs typeface="Arial"/>
                <a:sym typeface="Arial"/>
              </a:rPr>
              <a:t>		</a:t>
            </a:r>
            <a:r>
              <a:rPr lang="en-US" sz="1050" b="0" i="0" u="none" strike="noStrike" cap="none" baseline="0" dirty="0">
                <a:solidFill>
                  <a:srgbClr val="0000C0"/>
                </a:solidFill>
                <a:latin typeface="Arial"/>
                <a:ea typeface="Arial"/>
                <a:cs typeface="Arial"/>
                <a:sym typeface="Arial"/>
              </a:rPr>
              <a:t>x</a:t>
            </a:r>
            <a:r>
              <a:rPr lang="en-US" sz="1050" b="0" i="0" u="none" strike="noStrike" cap="none" baseline="0" dirty="0">
                <a:solidFill>
                  <a:srgbClr val="000000"/>
                </a:solidFill>
                <a:latin typeface="Arial"/>
                <a:ea typeface="Arial"/>
                <a:cs typeface="Arial"/>
                <a:sym typeface="Arial"/>
              </a:rPr>
              <a:t> = </a:t>
            </a:r>
            <a:r>
              <a:rPr lang="en-US" sz="1050" b="0" i="0" u="none" strike="noStrike" cap="none" baseline="0" dirty="0">
                <a:solidFill>
                  <a:srgbClr val="0000C0"/>
                </a:solidFill>
                <a:latin typeface="Arial"/>
                <a:ea typeface="Arial"/>
                <a:cs typeface="Arial"/>
                <a:sym typeface="Arial"/>
              </a:rPr>
              <a:t>x</a:t>
            </a:r>
            <a:r>
              <a:rPr lang="en-US" sz="1050" b="0" i="0" u="none" strike="noStrike" cap="none" baseline="0" dirty="0">
                <a:solidFill>
                  <a:srgbClr val="000000"/>
                </a:solidFill>
                <a:latin typeface="Arial"/>
                <a:ea typeface="Arial"/>
                <a:cs typeface="Arial"/>
                <a:sym typeface="Arial"/>
              </a:rPr>
              <a:t> + </a:t>
            </a:r>
            <a:r>
              <a:rPr lang="en-US" sz="1050" b="0" i="0" u="none" strike="noStrike" cap="none" baseline="0" dirty="0" err="1">
                <a:solidFill>
                  <a:srgbClr val="000000"/>
                </a:solidFill>
                <a:latin typeface="Arial"/>
                <a:ea typeface="Arial"/>
                <a:cs typeface="Arial"/>
                <a:sym typeface="Arial"/>
              </a:rPr>
              <a:t>xMove</a:t>
            </a:r>
            <a:r>
              <a:rPr lang="en-US" sz="1050" b="0" i="0" u="none" strike="noStrike" cap="none" baseline="0" dirty="0">
                <a:solidFill>
                  <a:srgbClr val="000000"/>
                </a:solidFill>
                <a:latin typeface="Arial"/>
                <a:ea typeface="Arial"/>
                <a:cs typeface="Arial"/>
                <a:sym typeface="Arial"/>
              </a:rPr>
              <a:t>;</a:t>
            </a:r>
          </a:p>
          <a:p>
            <a:pPr marL="0" marR="0" lvl="0" indent="0" algn="l" rtl="0">
              <a:spcBef>
                <a:spcPts val="640"/>
              </a:spcBef>
              <a:buClr>
                <a:schemeClr val="dk1"/>
              </a:buClr>
              <a:buSzPct val="25000"/>
              <a:buFont typeface="Arial"/>
              <a:buNone/>
            </a:pPr>
            <a:r>
              <a:rPr lang="en-US" sz="1050" b="0" i="0" u="none" strike="noStrike" cap="none" baseline="0" dirty="0">
                <a:solidFill>
                  <a:srgbClr val="000000"/>
                </a:solidFill>
                <a:latin typeface="Arial"/>
                <a:ea typeface="Arial"/>
                <a:cs typeface="Arial"/>
                <a:sym typeface="Arial"/>
              </a:rPr>
              <a:t>		</a:t>
            </a:r>
            <a:r>
              <a:rPr lang="en-US" sz="1050" b="0" i="0" u="none" strike="noStrike" cap="none" baseline="0" dirty="0">
                <a:solidFill>
                  <a:srgbClr val="0000C0"/>
                </a:solidFill>
                <a:latin typeface="Arial"/>
                <a:ea typeface="Arial"/>
                <a:cs typeface="Arial"/>
                <a:sym typeface="Arial"/>
              </a:rPr>
              <a:t>y</a:t>
            </a:r>
            <a:r>
              <a:rPr lang="en-US" sz="1050" b="0" i="0" u="none" strike="noStrike" cap="none" baseline="0" dirty="0">
                <a:solidFill>
                  <a:srgbClr val="000000"/>
                </a:solidFill>
                <a:latin typeface="Arial"/>
                <a:ea typeface="Arial"/>
                <a:cs typeface="Arial"/>
                <a:sym typeface="Arial"/>
              </a:rPr>
              <a:t> = </a:t>
            </a:r>
            <a:r>
              <a:rPr lang="en-US" sz="1050" b="0" i="0" u="none" strike="noStrike" cap="none" baseline="0" dirty="0">
                <a:solidFill>
                  <a:srgbClr val="0000C0"/>
                </a:solidFill>
                <a:latin typeface="Arial"/>
                <a:ea typeface="Arial"/>
                <a:cs typeface="Arial"/>
                <a:sym typeface="Arial"/>
              </a:rPr>
              <a:t>y</a:t>
            </a:r>
            <a:r>
              <a:rPr lang="en-US" sz="1050" b="0" i="0" u="none" strike="noStrike" cap="none" baseline="0" dirty="0">
                <a:solidFill>
                  <a:srgbClr val="000000"/>
                </a:solidFill>
                <a:latin typeface="Arial"/>
                <a:ea typeface="Arial"/>
                <a:cs typeface="Arial"/>
                <a:sym typeface="Arial"/>
              </a:rPr>
              <a:t> + </a:t>
            </a:r>
            <a:r>
              <a:rPr lang="en-US" sz="1050" b="0" i="0" u="none" strike="noStrike" cap="none" baseline="0" dirty="0" err="1">
                <a:solidFill>
                  <a:srgbClr val="000000"/>
                </a:solidFill>
                <a:latin typeface="Arial"/>
                <a:ea typeface="Arial"/>
                <a:cs typeface="Arial"/>
                <a:sym typeface="Arial"/>
              </a:rPr>
              <a:t>yMove</a:t>
            </a:r>
            <a:r>
              <a:rPr lang="en-US" sz="1050" b="0" i="0" u="none" strike="noStrike" cap="none" baseline="0" dirty="0">
                <a:solidFill>
                  <a:srgbClr val="000000"/>
                </a:solidFill>
                <a:latin typeface="Arial"/>
                <a:ea typeface="Arial"/>
                <a:cs typeface="Arial"/>
                <a:sym typeface="Arial"/>
              </a:rPr>
              <a:t>;</a:t>
            </a:r>
          </a:p>
          <a:p>
            <a:pPr marL="0" marR="0" lvl="0" indent="0" algn="l" rtl="0">
              <a:spcBef>
                <a:spcPts val="640"/>
              </a:spcBef>
              <a:buClr>
                <a:schemeClr val="dk1"/>
              </a:buClr>
              <a:buSzPct val="25000"/>
              <a:buFont typeface="Arial"/>
              <a:buNone/>
            </a:pPr>
            <a:r>
              <a:rPr lang="en-US" sz="1050" b="0" i="0" u="none" strike="noStrike" cap="none" baseline="0" dirty="0">
                <a:solidFill>
                  <a:srgbClr val="000000"/>
                </a:solidFill>
                <a:latin typeface="Arial"/>
                <a:ea typeface="Arial"/>
                <a:cs typeface="Arial"/>
                <a:sym typeface="Arial"/>
              </a:rPr>
              <a:t>	}</a:t>
            </a:r>
          </a:p>
          <a:p>
            <a:pPr marL="0" marR="0" lvl="0" indent="0" algn="l" rtl="0">
              <a:spcBef>
                <a:spcPts val="640"/>
              </a:spcBef>
              <a:buClr>
                <a:schemeClr val="dk1"/>
              </a:buClr>
              <a:buSzPct val="25000"/>
              <a:buFont typeface="Arial"/>
              <a:buNone/>
            </a:pPr>
            <a:r>
              <a:rPr lang="en-US" sz="1050" b="0" i="0" u="none" strike="noStrike" cap="none" baseline="0" dirty="0">
                <a:solidFill>
                  <a:srgbClr val="000000"/>
                </a:solidFill>
                <a:latin typeface="Arial"/>
                <a:ea typeface="Arial"/>
                <a:cs typeface="Arial"/>
                <a:sym typeface="Arial"/>
              </a:rPr>
              <a:t>}</a:t>
            </a:r>
          </a:p>
          <a:p>
            <a:endParaRPr lang="en-US" sz="1050" b="0" i="0" u="none" strike="noStrike" cap="none" baseline="0" dirty="0">
              <a:solidFill>
                <a:srgbClr val="000000"/>
              </a:solidFill>
              <a:latin typeface="Arial"/>
              <a:ea typeface="Arial"/>
              <a:cs typeface="Arial"/>
              <a:sym typeface="Arial"/>
            </a:endParaRPr>
          </a:p>
        </p:txBody>
      </p:sp>
      <p:sp>
        <p:nvSpPr>
          <p:cNvPr id="116" name="Shape 116"/>
          <p:cNvSpPr/>
          <p:nvPr/>
        </p:nvSpPr>
        <p:spPr>
          <a:xfrm>
            <a:off x="5562957" y="4336851"/>
            <a:ext cx="2496166" cy="2088231"/>
          </a:xfrm>
          <a:prstGeom prst="rect">
            <a:avLst/>
          </a:prstGeom>
          <a:blipFill>
            <a:blip r:embed="rId3"/>
            <a:stretch>
              <a:fillRect/>
            </a:stretch>
          </a:blipFill>
        </p:spPr>
      </p:sp>
      <p:sp>
        <p:nvSpPr>
          <p:cNvPr id="117" name="Shape 117"/>
          <p:cNvSpPr txBox="1">
            <a:spLocks noGrp="1"/>
          </p:cNvSpPr>
          <p:nvPr>
            <p:ph type="title"/>
          </p:nvPr>
        </p:nvSpPr>
        <p:spPr>
          <a:xfrm>
            <a:off x="2681190" y="274637"/>
            <a:ext cx="6005609" cy="1143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omic Sans MS"/>
              <a:buNone/>
            </a:pPr>
            <a:r>
              <a:rPr lang="en-US" sz="4400">
                <a:solidFill>
                  <a:schemeClr val="dk1"/>
                </a:solidFill>
              </a:rPr>
              <a:t>Voorbeeld van een Java klasse</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1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2681190" y="274637"/>
            <a:ext cx="6005609" cy="1143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omic Sans MS"/>
              <a:buNone/>
            </a:pPr>
            <a:r>
              <a:rPr lang="en-US" sz="4400" b="0" i="0" u="none" strike="noStrike" cap="none" baseline="0">
                <a:solidFill>
                  <a:schemeClr val="dk1"/>
                </a:solidFill>
                <a:latin typeface="Comic Sans MS"/>
                <a:ea typeface="Comic Sans MS"/>
                <a:cs typeface="Comic Sans MS"/>
                <a:sym typeface="Comic Sans MS"/>
              </a:rPr>
              <a:t>Bobby-Snake</a:t>
            </a:r>
          </a:p>
        </p:txBody>
      </p:sp>
      <p:sp>
        <p:nvSpPr>
          <p:cNvPr id="124" name="Shape 124"/>
          <p:cNvSpPr txBox="1">
            <a:spLocks noGrp="1"/>
          </p:cNvSpPr>
          <p:nvPr>
            <p:ph type="sldNum" idx="12"/>
          </p:nvPr>
        </p:nvSpPr>
        <p:spPr>
          <a:xfrm>
            <a:off x="6553200" y="6356350"/>
            <a:ext cx="2133599" cy="365125"/>
          </a:xfrm>
          <a:prstGeom prst="rect">
            <a:avLst/>
          </a:prstGeom>
          <a:noFill/>
          <a:ln>
            <a:noFill/>
          </a:ln>
        </p:spPr>
        <p:txBody>
          <a:bodyPr lIns="91425" tIns="45700" rIns="91425" bIns="45700" anchor="t" anchorCtr="0">
            <a:noAutofit/>
          </a:bodyPr>
          <a:lstStyle/>
          <a:p>
            <a:pPr marL="0" marR="0" lvl="0" indent="0" algn="r" rtl="0">
              <a:buSzPct val="25000"/>
              <a:buNone/>
            </a:pPr>
            <a:r>
              <a:rPr lang="en-US"/>
              <a:t> </a:t>
            </a:r>
          </a:p>
        </p:txBody>
      </p:sp>
      <p:sp>
        <p:nvSpPr>
          <p:cNvPr id="125" name="Shape 125"/>
          <p:cNvSpPr txBox="1">
            <a:spLocks noGrp="1"/>
          </p:cNvSpPr>
          <p:nvPr>
            <p:ph type="ftr" idx="11"/>
          </p:nvPr>
        </p:nvSpPr>
        <p:spPr>
          <a:xfrm>
            <a:off x="3124200" y="6356350"/>
            <a:ext cx="2895600" cy="365125"/>
          </a:xfrm>
          <a:prstGeom prst="rect">
            <a:avLst/>
          </a:prstGeom>
          <a:noFill/>
          <a:ln>
            <a:noFill/>
          </a:ln>
        </p:spPr>
        <p:txBody>
          <a:bodyPr lIns="91425" tIns="45700" rIns="91425" bIns="45700" anchor="t" anchorCtr="0">
            <a:noAutofit/>
          </a:bodyPr>
          <a:lstStyle/>
          <a:p>
            <a:endParaRPr/>
          </a:p>
        </p:txBody>
      </p:sp>
      <p:sp>
        <p:nvSpPr>
          <p:cNvPr id="126" name="Shape 126"/>
          <p:cNvSpPr/>
          <p:nvPr/>
        </p:nvSpPr>
        <p:spPr>
          <a:xfrm>
            <a:off x="953033" y="1020742"/>
            <a:ext cx="7626235" cy="5922010"/>
          </a:xfrm>
          <a:prstGeom prst="rect">
            <a:avLst/>
          </a:prstGeom>
          <a:blipFill>
            <a:blip r:embed="rId3"/>
            <a:stretch>
              <a:fillRect/>
            </a:stretch>
          </a:blipFill>
        </p:spPr>
      </p:sp>
    </p:spTree>
  </p:cSld>
  <p:clrMapOvr>
    <a:masterClrMapping/>
  </p:clrMapOvr>
  <p:transition xmlns:p14="http://schemas.microsoft.com/office/powerpoint/2010/mai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2681190" y="274637"/>
            <a:ext cx="6005609" cy="1143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omic Sans MS"/>
              <a:buNone/>
            </a:pPr>
            <a:r>
              <a:rPr lang="en-US" sz="4400" b="0" i="0" u="none" strike="noStrike" cap="none" baseline="0">
                <a:solidFill>
                  <a:schemeClr val="dk1"/>
                </a:solidFill>
                <a:latin typeface="Comic Sans MS"/>
                <a:ea typeface="Comic Sans MS"/>
                <a:cs typeface="Comic Sans MS"/>
                <a:sym typeface="Comic Sans MS"/>
              </a:rPr>
              <a:t>Nie</a:t>
            </a:r>
            <a:r>
              <a:rPr lang="en-US" sz="4400">
                <a:solidFill>
                  <a:schemeClr val="dk1"/>
                </a:solidFill>
              </a:rPr>
              <a:t>uw</a:t>
            </a:r>
            <a:r>
              <a:rPr lang="en-US" sz="4400" b="0" i="0" u="none" strike="noStrike" cap="none" baseline="0">
                <a:solidFill>
                  <a:schemeClr val="dk1"/>
                </a:solidFill>
                <a:latin typeface="Comic Sans MS"/>
                <a:ea typeface="Comic Sans MS"/>
                <a:cs typeface="Comic Sans MS"/>
                <a:sym typeface="Comic Sans MS"/>
              </a:rPr>
              <a:t> scenario</a:t>
            </a:r>
          </a:p>
        </p:txBody>
      </p:sp>
      <p:sp>
        <p:nvSpPr>
          <p:cNvPr id="133" name="Shape 133"/>
          <p:cNvSpPr txBox="1">
            <a:spLocks noGrp="1"/>
          </p:cNvSpPr>
          <p:nvPr>
            <p:ph type="sldNum" idx="12"/>
          </p:nvPr>
        </p:nvSpPr>
        <p:spPr>
          <a:xfrm>
            <a:off x="6553200" y="6356350"/>
            <a:ext cx="2133599" cy="365125"/>
          </a:xfrm>
          <a:prstGeom prst="rect">
            <a:avLst/>
          </a:prstGeom>
          <a:noFill/>
          <a:ln>
            <a:noFill/>
          </a:ln>
        </p:spPr>
        <p:txBody>
          <a:bodyPr lIns="91425" tIns="45700" rIns="91425" bIns="45700" anchor="t" anchorCtr="0">
            <a:noAutofit/>
          </a:bodyPr>
          <a:lstStyle/>
          <a:p>
            <a:pPr marL="0" marR="0" lvl="0" indent="0" algn="r" rtl="0">
              <a:buSzPct val="25000"/>
              <a:buNone/>
            </a:pPr>
            <a:r>
              <a:rPr lang="en-US"/>
              <a:t> </a:t>
            </a:r>
          </a:p>
        </p:txBody>
      </p:sp>
      <p:sp>
        <p:nvSpPr>
          <p:cNvPr id="134" name="Shape 134"/>
          <p:cNvSpPr txBox="1">
            <a:spLocks noGrp="1"/>
          </p:cNvSpPr>
          <p:nvPr>
            <p:ph type="ftr" idx="11"/>
          </p:nvPr>
        </p:nvSpPr>
        <p:spPr>
          <a:xfrm>
            <a:off x="3124200" y="6356350"/>
            <a:ext cx="2895600" cy="365125"/>
          </a:xfrm>
          <a:prstGeom prst="rect">
            <a:avLst/>
          </a:prstGeom>
          <a:noFill/>
          <a:ln>
            <a:noFill/>
          </a:ln>
        </p:spPr>
        <p:txBody>
          <a:bodyPr lIns="91425" tIns="45700" rIns="91425" bIns="45700" anchor="t" anchorCtr="0">
            <a:noAutofit/>
          </a:bodyPr>
          <a:lstStyle/>
          <a:p>
            <a:endParaRPr/>
          </a:p>
        </p:txBody>
      </p:sp>
      <p:sp>
        <p:nvSpPr>
          <p:cNvPr id="135" name="Shape 135"/>
          <p:cNvSpPr/>
          <p:nvPr/>
        </p:nvSpPr>
        <p:spPr>
          <a:xfrm>
            <a:off x="772362" y="1202819"/>
            <a:ext cx="7857124" cy="5772067"/>
          </a:xfrm>
          <a:prstGeom prst="rect">
            <a:avLst/>
          </a:prstGeom>
          <a:blipFill>
            <a:blip r:embed="rId3"/>
            <a:stretch>
              <a:fillRect/>
            </a:stretch>
          </a:blipFill>
        </p:spPr>
      </p:sp>
    </p:spTree>
  </p:cSld>
  <p:clrMapOvr>
    <a:masterClrMapping/>
  </p:clrMapOvr>
  <p:transition xmlns:p14="http://schemas.microsoft.com/office/powerpoint/2010/mai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2681190" y="274637"/>
            <a:ext cx="6005609" cy="1143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omic Sans MS"/>
              <a:buNone/>
            </a:pPr>
            <a:r>
              <a:rPr lang="en-US" sz="4400" b="0" i="0" u="none" strike="noStrike" cap="none" baseline="0">
                <a:solidFill>
                  <a:schemeClr val="dk1"/>
                </a:solidFill>
                <a:latin typeface="Comic Sans MS"/>
                <a:ea typeface="Comic Sans MS"/>
                <a:cs typeface="Comic Sans MS"/>
                <a:sym typeface="Comic Sans MS"/>
              </a:rPr>
              <a:t>W</a:t>
            </a:r>
            <a:r>
              <a:rPr lang="en-US" sz="4400">
                <a:solidFill>
                  <a:schemeClr val="dk1"/>
                </a:solidFill>
              </a:rPr>
              <a:t>ereld creëren</a:t>
            </a:r>
          </a:p>
        </p:txBody>
      </p:sp>
      <p:sp>
        <p:nvSpPr>
          <p:cNvPr id="142" name="Shape 142"/>
          <p:cNvSpPr txBox="1">
            <a:spLocks noGrp="1"/>
          </p:cNvSpPr>
          <p:nvPr>
            <p:ph type="sldNum" idx="12"/>
          </p:nvPr>
        </p:nvSpPr>
        <p:spPr>
          <a:xfrm>
            <a:off x="6553200" y="6356350"/>
            <a:ext cx="2133599" cy="365125"/>
          </a:xfrm>
          <a:prstGeom prst="rect">
            <a:avLst/>
          </a:prstGeom>
          <a:noFill/>
          <a:ln>
            <a:noFill/>
          </a:ln>
        </p:spPr>
        <p:txBody>
          <a:bodyPr lIns="91425" tIns="45700" rIns="91425" bIns="45700" anchor="t" anchorCtr="0">
            <a:noAutofit/>
          </a:bodyPr>
          <a:lstStyle/>
          <a:p>
            <a:pPr marL="0" marR="0" lvl="0" indent="0" algn="r" rtl="0">
              <a:buSzPct val="25000"/>
              <a:buNone/>
            </a:pPr>
            <a:r>
              <a:rPr lang="en-US"/>
              <a:t> </a:t>
            </a:r>
          </a:p>
        </p:txBody>
      </p:sp>
      <p:sp>
        <p:nvSpPr>
          <p:cNvPr id="143" name="Shape 143"/>
          <p:cNvSpPr txBox="1">
            <a:spLocks noGrp="1"/>
          </p:cNvSpPr>
          <p:nvPr>
            <p:ph type="ftr" idx="11"/>
          </p:nvPr>
        </p:nvSpPr>
        <p:spPr>
          <a:xfrm>
            <a:off x="3124200" y="6356350"/>
            <a:ext cx="2895600" cy="365125"/>
          </a:xfrm>
          <a:prstGeom prst="rect">
            <a:avLst/>
          </a:prstGeom>
          <a:noFill/>
          <a:ln>
            <a:noFill/>
          </a:ln>
        </p:spPr>
        <p:txBody>
          <a:bodyPr lIns="91425" tIns="45700" rIns="91425" bIns="45700" anchor="t" anchorCtr="0">
            <a:noAutofit/>
          </a:bodyPr>
          <a:lstStyle/>
          <a:p>
            <a:endParaRPr/>
          </a:p>
        </p:txBody>
      </p:sp>
      <p:sp>
        <p:nvSpPr>
          <p:cNvPr id="144" name="Shape 144"/>
          <p:cNvSpPr/>
          <p:nvPr/>
        </p:nvSpPr>
        <p:spPr>
          <a:xfrm>
            <a:off x="575252" y="1417637"/>
            <a:ext cx="3130558" cy="1623849"/>
          </a:xfrm>
          <a:prstGeom prst="rect">
            <a:avLst/>
          </a:prstGeom>
          <a:blipFill>
            <a:blip r:embed="rId3"/>
            <a:stretch>
              <a:fillRect/>
            </a:stretch>
          </a:blipFill>
        </p:spPr>
      </p:sp>
      <p:sp>
        <p:nvSpPr>
          <p:cNvPr id="145" name="Shape 145"/>
          <p:cNvSpPr/>
          <p:nvPr/>
        </p:nvSpPr>
        <p:spPr>
          <a:xfrm>
            <a:off x="1906082" y="1707855"/>
            <a:ext cx="4655584" cy="4238968"/>
          </a:xfrm>
          <a:prstGeom prst="rect">
            <a:avLst/>
          </a:prstGeom>
          <a:blipFill>
            <a:blip r:embed="rId4"/>
            <a:stretch>
              <a:fillRect/>
            </a:stretch>
          </a:blipFill>
        </p:spPr>
      </p:sp>
      <p:sp>
        <p:nvSpPr>
          <p:cNvPr id="146" name="Shape 146"/>
          <p:cNvSpPr/>
          <p:nvPr/>
        </p:nvSpPr>
        <p:spPr>
          <a:xfrm>
            <a:off x="5181598" y="4063716"/>
            <a:ext cx="3642331" cy="2142839"/>
          </a:xfrm>
          <a:prstGeom prst="rect">
            <a:avLst/>
          </a:prstGeom>
          <a:blipFill>
            <a:blip r:embed="rId5"/>
            <a:stretch>
              <a:fillRect/>
            </a:stretch>
          </a:blipFill>
        </p:spPr>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10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6"/>
                                        </p:tgtEl>
                                        <p:attrNameLst>
                                          <p:attrName>style.visibility</p:attrName>
                                        </p:attrNameLst>
                                      </p:cBhvr>
                                      <p:to>
                                        <p:strVal val="visible"/>
                                      </p:to>
                                    </p:set>
                                    <p:animEffect transition="in" filter="fade">
                                      <p:cBhvr>
                                        <p:cTn id="12" dur="10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1207</Words>
  <Application>Microsoft Macintosh PowerPoint</Application>
  <PresentationFormat>On-screen Show (4:3)</PresentationFormat>
  <Paragraphs>414</Paragraphs>
  <Slides>32</Slides>
  <Notes>32</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
      <vt:lpstr>Greenfoot Workshop</vt:lpstr>
      <vt:lpstr>Greenfoot</vt:lpstr>
      <vt:lpstr>De Java taal</vt:lpstr>
      <vt:lpstr>« Object Georienteerd »</vt:lpstr>
      <vt:lpstr>Klassen en Objecten</vt:lpstr>
      <vt:lpstr>Voorbeeld van een Java klasse</vt:lpstr>
      <vt:lpstr>Bobby-Snake</vt:lpstr>
      <vt:lpstr>Nieuw scenario</vt:lpstr>
      <vt:lpstr>Wereld creëren</vt:lpstr>
      <vt:lpstr>SnakeWorld</vt:lpstr>
      <vt:lpstr>SnakeWorld code</vt:lpstr>
      <vt:lpstr>Bekijk World</vt:lpstr>
      <vt:lpstr>Verander de code</vt:lpstr>
      <vt:lpstr>Maak een blok</vt:lpstr>
      <vt:lpstr>Maak de spelrand</vt:lpstr>
      <vt:lpstr>Coördinaten</vt:lpstr>
      <vt:lpstr>Toon de spelrand</vt:lpstr>
      <vt:lpstr>for lussen</vt:lpstr>
      <vt:lpstr>De spelrand</vt:lpstr>
      <vt:lpstr>Klasse SnakeBody</vt:lpstr>
      <vt:lpstr>SnakeWorld veranderingen</vt:lpstr>
      <vt:lpstr>Beweging</vt:lpstr>
      <vt:lpstr>If uitdrukking</vt:lpstr>
      <vt:lpstr>De grootte van de slang</vt:lpstr>
      <vt:lpstr>Van richting veranderen</vt:lpstr>
      <vt:lpstr>Botsingen (1)</vt:lpstr>
      <vt:lpstr>Botsingen (2)</vt:lpstr>
      <vt:lpstr>Appelen toevoegen (1)</vt:lpstr>
      <vt:lpstr>Appelen toevoegen (2)</vt:lpstr>
      <vt:lpstr>Botsing met een appel</vt:lpstr>
      <vt:lpstr>Geluid</vt:lpstr>
      <vt:lpstr>Proficiat!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Greenfoot Workshop</dc:title>
  <cp:lastModifiedBy>Daniel De Luca</cp:lastModifiedBy>
  <cp:revision>2</cp:revision>
  <dcterms:modified xsi:type="dcterms:W3CDTF">2013-11-26T09:38:59Z</dcterms:modified>
</cp:coreProperties>
</file>